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777" r:id="rId2"/>
    <p:sldId id="769" r:id="rId3"/>
    <p:sldId id="775" r:id="rId4"/>
    <p:sldId id="778" r:id="rId5"/>
    <p:sldId id="781" r:id="rId6"/>
    <p:sldId id="782" r:id="rId7"/>
    <p:sldId id="779" r:id="rId8"/>
    <p:sldId id="780" r:id="rId9"/>
    <p:sldId id="783" r:id="rId10"/>
    <p:sldId id="784" r:id="rId11"/>
    <p:sldId id="785" r:id="rId12"/>
    <p:sldId id="786" r:id="rId13"/>
    <p:sldId id="787" r:id="rId14"/>
    <p:sldId id="788" r:id="rId15"/>
  </p:sldIdLst>
  <p:sldSz cx="12188825" cy="6858000"/>
  <p:notesSz cx="6858000" cy="9144000"/>
  <p:defaultTex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E8F2AE-AB6E-42E3-AAAA-16E7C6B9BC74}">
          <p14:sldIdLst>
            <p14:sldId id="777"/>
            <p14:sldId id="769"/>
            <p14:sldId id="775"/>
            <p14:sldId id="778"/>
            <p14:sldId id="781"/>
            <p14:sldId id="782"/>
            <p14:sldId id="779"/>
            <p14:sldId id="780"/>
            <p14:sldId id="783"/>
            <p14:sldId id="784"/>
            <p14:sldId id="785"/>
            <p14:sldId id="786"/>
            <p14:sldId id="787"/>
            <p14:sldId id="788"/>
          </p14:sldIdLst>
        </p14:section>
      </p14:sectionLst>
    </p:ext>
    <p:ext uri="{EFAFB233-063F-42B5-8137-9DF3F51BA10A}">
      <p15:sldGuideLst xmlns:p15="http://schemas.microsoft.com/office/powerpoint/2012/main">
        <p15:guide id="1" orient="horz" pos="672">
          <p15:clr>
            <a:srgbClr val="A4A3A4"/>
          </p15:clr>
        </p15:guide>
        <p15:guide id="2" pos="623">
          <p15:clr>
            <a:srgbClr val="A4A3A4"/>
          </p15:clr>
        </p15:guide>
        <p15:guide id="3" pos="70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gnizant Technology Solutions" initials="CTS" lastIdx="1" clrIdx="0"/>
  <p:cmAuthor id="1" name="Swagata Naha" initials="SN"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A"/>
    <a:srgbClr val="3EA6C2"/>
    <a:srgbClr val="D2ECB6"/>
    <a:srgbClr val="5B89C1"/>
    <a:srgbClr val="4476B2"/>
    <a:srgbClr val="006C92"/>
    <a:srgbClr val="19C3FF"/>
    <a:srgbClr val="008BBC"/>
    <a:srgbClr val="1998C5"/>
    <a:srgbClr val="00A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5" autoAdjust="0"/>
    <p:restoredTop sz="86454" autoAdjust="0"/>
  </p:normalViewPr>
  <p:slideViewPr>
    <p:cSldViewPr>
      <p:cViewPr varScale="1">
        <p:scale>
          <a:sx n="137" d="100"/>
          <a:sy n="137" d="100"/>
        </p:scale>
        <p:origin x="1208" y="200"/>
      </p:cViewPr>
      <p:guideLst>
        <p:guide orient="horz" pos="672"/>
        <p:guide pos="623"/>
        <p:guide pos="7008"/>
      </p:guideLst>
    </p:cSldViewPr>
  </p:slideViewPr>
  <p:notesTextViewPr>
    <p:cViewPr>
      <p:scale>
        <a:sx n="1" d="1"/>
        <a:sy n="1" d="1"/>
      </p:scale>
      <p:origin x="0" y="0"/>
    </p:cViewPr>
  </p:notesTextViewPr>
  <p:sorterViewPr>
    <p:cViewPr>
      <p:scale>
        <a:sx n="50" d="100"/>
        <a:sy n="50" d="100"/>
      </p:scale>
      <p:origin x="0" y="3060"/>
    </p:cViewPr>
  </p:sorterViewPr>
  <p:notesViewPr>
    <p:cSldViewPr>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7EA55-567E-664B-83B4-BA0315E032CF}" type="doc">
      <dgm:prSet loTypeId="urn:microsoft.com/office/officeart/2009/3/layout/PhasedProcess" loCatId="" qsTypeId="urn:microsoft.com/office/officeart/2005/8/quickstyle/simple4" qsCatId="simple" csTypeId="urn:microsoft.com/office/officeart/2005/8/colors/accent1_2" csCatId="accent1" phldr="1"/>
      <dgm:spPr/>
      <dgm:t>
        <a:bodyPr/>
        <a:lstStyle/>
        <a:p>
          <a:endParaRPr lang="en-US"/>
        </a:p>
      </dgm:t>
    </dgm:pt>
    <dgm:pt modelId="{CA3E07DF-FF3C-BC4F-92C7-9A302D5D6495}">
      <dgm:prSet phldrT="[Text]"/>
      <dgm:spPr/>
      <dgm:t>
        <a:bodyPr/>
        <a:lstStyle/>
        <a:p>
          <a:r>
            <a:rPr lang="en-US"/>
            <a:t>Phase I</a:t>
          </a:r>
        </a:p>
      </dgm:t>
    </dgm:pt>
    <dgm:pt modelId="{B0FCA930-EC5E-E746-B1D4-AD1894AD0734}" type="parTrans" cxnId="{FFE9A09A-B54A-8548-B517-694E221E0728}">
      <dgm:prSet/>
      <dgm:spPr/>
      <dgm:t>
        <a:bodyPr/>
        <a:lstStyle/>
        <a:p>
          <a:endParaRPr lang="en-US"/>
        </a:p>
      </dgm:t>
    </dgm:pt>
    <dgm:pt modelId="{2C4D3EA1-5FA0-2841-9CDA-547E45801FDC}" type="sibTrans" cxnId="{FFE9A09A-B54A-8548-B517-694E221E0728}">
      <dgm:prSet/>
      <dgm:spPr/>
      <dgm:t>
        <a:bodyPr/>
        <a:lstStyle/>
        <a:p>
          <a:endParaRPr lang="en-US"/>
        </a:p>
      </dgm:t>
    </dgm:pt>
    <dgm:pt modelId="{9BE762CA-0B5A-6B4A-AFF0-87D05CC52DE0}">
      <dgm:prSet phldrT="[Text]"/>
      <dgm:spPr/>
      <dgm:t>
        <a:bodyPr/>
        <a:lstStyle/>
        <a:p>
          <a:r>
            <a:rPr lang="en-US"/>
            <a:t>Get Data</a:t>
          </a:r>
        </a:p>
      </dgm:t>
    </dgm:pt>
    <dgm:pt modelId="{75BECD32-892E-404C-9697-44FEB2538EDC}" type="parTrans" cxnId="{67839E08-7F9C-0A47-A20A-003A6BD9AE6F}">
      <dgm:prSet/>
      <dgm:spPr/>
      <dgm:t>
        <a:bodyPr/>
        <a:lstStyle/>
        <a:p>
          <a:endParaRPr lang="en-US"/>
        </a:p>
      </dgm:t>
    </dgm:pt>
    <dgm:pt modelId="{0C2EB5E7-BB40-3842-B575-C34F11B4CC5E}" type="sibTrans" cxnId="{67839E08-7F9C-0A47-A20A-003A6BD9AE6F}">
      <dgm:prSet/>
      <dgm:spPr/>
      <dgm:t>
        <a:bodyPr/>
        <a:lstStyle/>
        <a:p>
          <a:endParaRPr lang="en-US"/>
        </a:p>
      </dgm:t>
    </dgm:pt>
    <dgm:pt modelId="{CB092D16-8944-D840-BFB0-4DCBE19EFA2B}">
      <dgm:prSet phldrT="[Text]"/>
      <dgm:spPr/>
      <dgm:t>
        <a:bodyPr/>
        <a:lstStyle/>
        <a:p>
          <a:r>
            <a:rPr lang="en-US"/>
            <a:t>Review Literature</a:t>
          </a:r>
        </a:p>
      </dgm:t>
    </dgm:pt>
    <dgm:pt modelId="{D115056E-0BFC-9046-AB4F-59D959B1C34D}" type="parTrans" cxnId="{C1AC0B77-C5D6-7E40-9472-E3297B9AB012}">
      <dgm:prSet/>
      <dgm:spPr/>
      <dgm:t>
        <a:bodyPr/>
        <a:lstStyle/>
        <a:p>
          <a:endParaRPr lang="en-US"/>
        </a:p>
      </dgm:t>
    </dgm:pt>
    <dgm:pt modelId="{B6C67030-D94E-424D-A394-B9ECEC36878D}" type="sibTrans" cxnId="{C1AC0B77-C5D6-7E40-9472-E3297B9AB012}">
      <dgm:prSet/>
      <dgm:spPr/>
      <dgm:t>
        <a:bodyPr/>
        <a:lstStyle/>
        <a:p>
          <a:endParaRPr lang="en-US"/>
        </a:p>
      </dgm:t>
    </dgm:pt>
    <dgm:pt modelId="{95E9A3D4-FE4A-574D-9855-02C5F3A3994C}">
      <dgm:prSet phldrT="[Text]"/>
      <dgm:spPr/>
      <dgm:t>
        <a:bodyPr/>
        <a:lstStyle/>
        <a:p>
          <a:r>
            <a:rPr lang="en-US"/>
            <a:t>Design Evaluation Matric</a:t>
          </a:r>
        </a:p>
      </dgm:t>
    </dgm:pt>
    <dgm:pt modelId="{C649668F-E5F2-E54F-906C-49054BE6A796}" type="parTrans" cxnId="{0CE9EE2E-2119-FC41-824E-896DEF9522B5}">
      <dgm:prSet/>
      <dgm:spPr/>
      <dgm:t>
        <a:bodyPr/>
        <a:lstStyle/>
        <a:p>
          <a:endParaRPr lang="en-US"/>
        </a:p>
      </dgm:t>
    </dgm:pt>
    <dgm:pt modelId="{DE4228A5-FCC5-854B-B534-C5C5989B4DBA}" type="sibTrans" cxnId="{0CE9EE2E-2119-FC41-824E-896DEF9522B5}">
      <dgm:prSet/>
      <dgm:spPr/>
      <dgm:t>
        <a:bodyPr/>
        <a:lstStyle/>
        <a:p>
          <a:endParaRPr lang="en-US"/>
        </a:p>
      </dgm:t>
    </dgm:pt>
    <dgm:pt modelId="{33DDD2FB-8BAD-3E43-BED2-5014663E7BA6}">
      <dgm:prSet phldrT="[Text]"/>
      <dgm:spPr/>
      <dgm:t>
        <a:bodyPr/>
        <a:lstStyle/>
        <a:p>
          <a:r>
            <a:rPr lang="en-US"/>
            <a:t>Phase II</a:t>
          </a:r>
        </a:p>
      </dgm:t>
    </dgm:pt>
    <dgm:pt modelId="{BE163B6D-EEFA-8443-81B1-5FBF633742CD}" type="parTrans" cxnId="{58C4C6A9-92FC-424E-80AA-5EC5DA51706E}">
      <dgm:prSet/>
      <dgm:spPr/>
      <dgm:t>
        <a:bodyPr/>
        <a:lstStyle/>
        <a:p>
          <a:endParaRPr lang="en-US"/>
        </a:p>
      </dgm:t>
    </dgm:pt>
    <dgm:pt modelId="{1C310B27-8823-0D44-B599-56D5BFB7722C}" type="sibTrans" cxnId="{58C4C6A9-92FC-424E-80AA-5EC5DA51706E}">
      <dgm:prSet/>
      <dgm:spPr/>
      <dgm:t>
        <a:bodyPr/>
        <a:lstStyle/>
        <a:p>
          <a:endParaRPr lang="en-US"/>
        </a:p>
      </dgm:t>
    </dgm:pt>
    <dgm:pt modelId="{F93C7544-4FBC-5D43-96BD-CC535B27B2D4}">
      <dgm:prSet phldrT="[Text]" custT="1"/>
      <dgm:spPr/>
      <dgm:t>
        <a:bodyPr/>
        <a:lstStyle/>
        <a:p>
          <a:r>
            <a:rPr lang="en-US" sz="1600" dirty="0"/>
            <a:t>Explore Data</a:t>
          </a:r>
        </a:p>
      </dgm:t>
    </dgm:pt>
    <dgm:pt modelId="{E8353B20-1477-4345-ABE6-16B4DDBA26F7}" type="parTrans" cxnId="{43FD8ABE-7A42-3C41-90BF-A4F2A6B44C4B}">
      <dgm:prSet/>
      <dgm:spPr/>
      <dgm:t>
        <a:bodyPr/>
        <a:lstStyle/>
        <a:p>
          <a:endParaRPr lang="en-US"/>
        </a:p>
      </dgm:t>
    </dgm:pt>
    <dgm:pt modelId="{0A2532BD-9E4D-C844-AEB8-4912310BB3F4}" type="sibTrans" cxnId="{43FD8ABE-7A42-3C41-90BF-A4F2A6B44C4B}">
      <dgm:prSet/>
      <dgm:spPr/>
      <dgm:t>
        <a:bodyPr/>
        <a:lstStyle/>
        <a:p>
          <a:endParaRPr lang="en-US"/>
        </a:p>
      </dgm:t>
    </dgm:pt>
    <dgm:pt modelId="{24D768FF-9BED-874F-88B5-17760ED40E0E}">
      <dgm:prSet phldrT="[Text]" custT="1"/>
      <dgm:spPr/>
      <dgm:t>
        <a:bodyPr/>
        <a:lstStyle/>
        <a:p>
          <a:r>
            <a:rPr lang="en-US" sz="1600" dirty="0"/>
            <a:t>Pre-processing</a:t>
          </a:r>
        </a:p>
      </dgm:t>
    </dgm:pt>
    <dgm:pt modelId="{E405E2D0-3C66-964C-ACD0-891A22204273}" type="parTrans" cxnId="{4C7FAA32-A4D7-0547-942A-CD40F6C3ED66}">
      <dgm:prSet/>
      <dgm:spPr/>
      <dgm:t>
        <a:bodyPr/>
        <a:lstStyle/>
        <a:p>
          <a:endParaRPr lang="en-US"/>
        </a:p>
      </dgm:t>
    </dgm:pt>
    <dgm:pt modelId="{DB55A49E-C372-C242-B915-D11E6F0B8562}" type="sibTrans" cxnId="{4C7FAA32-A4D7-0547-942A-CD40F6C3ED66}">
      <dgm:prSet/>
      <dgm:spPr/>
      <dgm:t>
        <a:bodyPr/>
        <a:lstStyle/>
        <a:p>
          <a:endParaRPr lang="en-US"/>
        </a:p>
      </dgm:t>
    </dgm:pt>
    <dgm:pt modelId="{89393CB9-FA28-BC4D-AA38-6802F638AF3C}">
      <dgm:prSet phldrT="[Text]"/>
      <dgm:spPr/>
      <dgm:t>
        <a:bodyPr/>
        <a:lstStyle/>
        <a:p>
          <a:r>
            <a:rPr lang="en-US"/>
            <a:t>Phase III</a:t>
          </a:r>
        </a:p>
      </dgm:t>
    </dgm:pt>
    <dgm:pt modelId="{B7EF6184-0C50-3B4E-B4F0-BA9E261A8EEA}" type="parTrans" cxnId="{436916DB-8D9B-734A-A90E-11D14B139EF1}">
      <dgm:prSet/>
      <dgm:spPr/>
      <dgm:t>
        <a:bodyPr/>
        <a:lstStyle/>
        <a:p>
          <a:endParaRPr lang="en-US"/>
        </a:p>
      </dgm:t>
    </dgm:pt>
    <dgm:pt modelId="{BCB2F16F-40EA-214E-AA87-A03CE2995324}" type="sibTrans" cxnId="{436916DB-8D9B-734A-A90E-11D14B139EF1}">
      <dgm:prSet/>
      <dgm:spPr/>
      <dgm:t>
        <a:bodyPr/>
        <a:lstStyle/>
        <a:p>
          <a:endParaRPr lang="en-US"/>
        </a:p>
      </dgm:t>
    </dgm:pt>
    <dgm:pt modelId="{68FB9308-641A-9045-8D57-ED2512906CDA}">
      <dgm:prSet phldrT="[Text]"/>
      <dgm:spPr/>
      <dgm:t>
        <a:bodyPr/>
        <a:lstStyle/>
        <a:p>
          <a:r>
            <a:rPr lang="en-US"/>
            <a:t>Modelling</a:t>
          </a:r>
        </a:p>
      </dgm:t>
    </dgm:pt>
    <dgm:pt modelId="{32C7801E-900C-394F-BB2B-506AC795C8A3}" type="parTrans" cxnId="{513AE8AA-1393-CE4A-AA21-9244524A71EC}">
      <dgm:prSet/>
      <dgm:spPr/>
      <dgm:t>
        <a:bodyPr/>
        <a:lstStyle/>
        <a:p>
          <a:endParaRPr lang="en-US"/>
        </a:p>
      </dgm:t>
    </dgm:pt>
    <dgm:pt modelId="{1C56FBBE-D626-0E4E-86E9-3F262B381154}" type="sibTrans" cxnId="{513AE8AA-1393-CE4A-AA21-9244524A71EC}">
      <dgm:prSet/>
      <dgm:spPr/>
      <dgm:t>
        <a:bodyPr/>
        <a:lstStyle/>
        <a:p>
          <a:endParaRPr lang="en-US"/>
        </a:p>
      </dgm:t>
    </dgm:pt>
    <dgm:pt modelId="{95EA314D-7BAA-864C-B02A-CA38FB41DD47}" type="pres">
      <dgm:prSet presAssocID="{D557EA55-567E-664B-83B4-BA0315E032CF}" presName="Name0" presStyleCnt="0">
        <dgm:presLayoutVars>
          <dgm:chMax val="3"/>
          <dgm:chPref val="3"/>
          <dgm:bulletEnabled val="1"/>
          <dgm:dir/>
          <dgm:animLvl val="lvl"/>
        </dgm:presLayoutVars>
      </dgm:prSet>
      <dgm:spPr/>
      <dgm:t>
        <a:bodyPr/>
        <a:lstStyle/>
        <a:p>
          <a:endParaRPr lang="en-US"/>
        </a:p>
      </dgm:t>
    </dgm:pt>
    <dgm:pt modelId="{89CEF97D-4E2C-4343-AB60-29A37F9407B1}" type="pres">
      <dgm:prSet presAssocID="{D557EA55-567E-664B-83B4-BA0315E032CF}" presName="arc1" presStyleLbl="node1" presStyleIdx="0" presStyleCnt="4"/>
      <dgm:spPr/>
    </dgm:pt>
    <dgm:pt modelId="{186BA62C-F313-2D4D-9447-3F1388F325AD}" type="pres">
      <dgm:prSet presAssocID="{D557EA55-567E-664B-83B4-BA0315E032CF}" presName="arc3" presStyleLbl="node1" presStyleIdx="1" presStyleCnt="4"/>
      <dgm:spPr/>
    </dgm:pt>
    <dgm:pt modelId="{38B13E58-ECD2-F249-9A09-00E5350D6231}" type="pres">
      <dgm:prSet presAssocID="{D557EA55-567E-664B-83B4-BA0315E032CF}" presName="parentText2" presStyleLbl="revTx" presStyleIdx="0" presStyleCnt="3">
        <dgm:presLayoutVars>
          <dgm:chMax val="4"/>
          <dgm:chPref val="3"/>
          <dgm:bulletEnabled val="1"/>
        </dgm:presLayoutVars>
      </dgm:prSet>
      <dgm:spPr/>
      <dgm:t>
        <a:bodyPr/>
        <a:lstStyle/>
        <a:p>
          <a:endParaRPr lang="en-US"/>
        </a:p>
      </dgm:t>
    </dgm:pt>
    <dgm:pt modelId="{F5A44B68-C55E-8245-BF60-B0102A4511D2}" type="pres">
      <dgm:prSet presAssocID="{D557EA55-567E-664B-83B4-BA0315E032CF}" presName="arc2" presStyleLbl="node1" presStyleIdx="2" presStyleCnt="4"/>
      <dgm:spPr/>
    </dgm:pt>
    <dgm:pt modelId="{5A054E7C-B106-CB4F-8D7F-7DFE58EC404F}" type="pres">
      <dgm:prSet presAssocID="{D557EA55-567E-664B-83B4-BA0315E032CF}" presName="arc4" presStyleLbl="node1" presStyleIdx="3" presStyleCnt="4"/>
      <dgm:spPr/>
    </dgm:pt>
    <dgm:pt modelId="{D2BFB38D-14CD-6341-998E-316A5130189D}" type="pres">
      <dgm:prSet presAssocID="{D557EA55-567E-664B-83B4-BA0315E032CF}" presName="parentText3" presStyleLbl="revTx" presStyleIdx="1" presStyleCnt="3">
        <dgm:presLayoutVars>
          <dgm:chMax val="1"/>
          <dgm:chPref val="1"/>
          <dgm:bulletEnabled val="1"/>
        </dgm:presLayoutVars>
      </dgm:prSet>
      <dgm:spPr/>
      <dgm:t>
        <a:bodyPr/>
        <a:lstStyle/>
        <a:p>
          <a:endParaRPr lang="en-US"/>
        </a:p>
      </dgm:t>
    </dgm:pt>
    <dgm:pt modelId="{5ABBF8F0-7D16-6E41-87C2-6CB94AA29208}" type="pres">
      <dgm:prSet presAssocID="{D557EA55-567E-664B-83B4-BA0315E032CF}" presName="middleComposite" presStyleCnt="0"/>
      <dgm:spPr/>
    </dgm:pt>
    <dgm:pt modelId="{A4DD1799-A7D3-2A4D-8BCB-95375BDFC84B}" type="pres">
      <dgm:prSet presAssocID="{F93C7544-4FBC-5D43-96BD-CC535B27B2D4}" presName="circ1" presStyleLbl="vennNode1" presStyleIdx="0" presStyleCnt="8"/>
      <dgm:spPr/>
      <dgm:t>
        <a:bodyPr/>
        <a:lstStyle/>
        <a:p>
          <a:endParaRPr lang="en-US"/>
        </a:p>
      </dgm:t>
    </dgm:pt>
    <dgm:pt modelId="{DF8A912A-3794-654D-BD97-69DBA3C1F334}" type="pres">
      <dgm:prSet presAssocID="{F93C7544-4FBC-5D43-96BD-CC535B27B2D4}" presName="circ1Tx" presStyleLbl="revTx" presStyleIdx="1" presStyleCnt="3">
        <dgm:presLayoutVars>
          <dgm:chMax val="0"/>
          <dgm:chPref val="0"/>
        </dgm:presLayoutVars>
      </dgm:prSet>
      <dgm:spPr/>
      <dgm:t>
        <a:bodyPr/>
        <a:lstStyle/>
        <a:p>
          <a:endParaRPr lang="en-US"/>
        </a:p>
      </dgm:t>
    </dgm:pt>
    <dgm:pt modelId="{8EB646BC-28CD-AE42-9073-24B297041E27}" type="pres">
      <dgm:prSet presAssocID="{24D768FF-9BED-874F-88B5-17760ED40E0E}" presName="circ2" presStyleLbl="vennNode1" presStyleIdx="1" presStyleCnt="8"/>
      <dgm:spPr/>
      <dgm:t>
        <a:bodyPr/>
        <a:lstStyle/>
        <a:p>
          <a:endParaRPr lang="en-US"/>
        </a:p>
      </dgm:t>
    </dgm:pt>
    <dgm:pt modelId="{14D45AC3-9DB3-4A4F-A418-885A8AE08D3D}" type="pres">
      <dgm:prSet presAssocID="{24D768FF-9BED-874F-88B5-17760ED40E0E}" presName="circ2Tx" presStyleLbl="revTx" presStyleIdx="1" presStyleCnt="3">
        <dgm:presLayoutVars>
          <dgm:chMax val="0"/>
          <dgm:chPref val="0"/>
        </dgm:presLayoutVars>
      </dgm:prSet>
      <dgm:spPr/>
      <dgm:t>
        <a:bodyPr/>
        <a:lstStyle/>
        <a:p>
          <a:endParaRPr lang="en-US"/>
        </a:p>
      </dgm:t>
    </dgm:pt>
    <dgm:pt modelId="{BBFE0928-F43E-684A-A8E8-6BC6DA4B2581}" type="pres">
      <dgm:prSet presAssocID="{D557EA55-567E-664B-83B4-BA0315E032CF}" presName="leftComposite" presStyleCnt="0"/>
      <dgm:spPr/>
    </dgm:pt>
    <dgm:pt modelId="{F8CD8085-3A67-5A4F-84A3-1891B526F61E}" type="pres">
      <dgm:prSet presAssocID="{9BE762CA-0B5A-6B4A-AFF0-87D05CC52DE0}" presName="childText1_1" presStyleLbl="vennNode1" presStyleIdx="2" presStyleCnt="8">
        <dgm:presLayoutVars>
          <dgm:chMax val="0"/>
          <dgm:chPref val="0"/>
        </dgm:presLayoutVars>
      </dgm:prSet>
      <dgm:spPr/>
      <dgm:t>
        <a:bodyPr/>
        <a:lstStyle/>
        <a:p>
          <a:endParaRPr lang="en-US"/>
        </a:p>
      </dgm:t>
    </dgm:pt>
    <dgm:pt modelId="{125ECFFD-6BBA-7348-BFF5-D179AAE84D59}" type="pres">
      <dgm:prSet presAssocID="{9BE762CA-0B5A-6B4A-AFF0-87D05CC52DE0}" presName="ellipse1" presStyleLbl="vennNode1" presStyleIdx="3" presStyleCnt="8"/>
      <dgm:spPr/>
    </dgm:pt>
    <dgm:pt modelId="{6886DA5B-8AAB-4F4A-AED5-B71BE8F2D6AD}" type="pres">
      <dgm:prSet presAssocID="{9BE762CA-0B5A-6B4A-AFF0-87D05CC52DE0}" presName="ellipse2" presStyleLbl="vennNode1" presStyleIdx="4" presStyleCnt="8"/>
      <dgm:spPr/>
    </dgm:pt>
    <dgm:pt modelId="{B3162FFB-4E93-4549-A79F-E9FCF1130DFC}" type="pres">
      <dgm:prSet presAssocID="{CB092D16-8944-D840-BFB0-4DCBE19EFA2B}" presName="childText1_2" presStyleLbl="vennNode1" presStyleIdx="5" presStyleCnt="8">
        <dgm:presLayoutVars>
          <dgm:chMax val="0"/>
          <dgm:chPref val="0"/>
        </dgm:presLayoutVars>
      </dgm:prSet>
      <dgm:spPr/>
      <dgm:t>
        <a:bodyPr/>
        <a:lstStyle/>
        <a:p>
          <a:endParaRPr lang="en-US"/>
        </a:p>
      </dgm:t>
    </dgm:pt>
    <dgm:pt modelId="{F1E1B3A2-B449-B845-BCD0-329729B034CE}" type="pres">
      <dgm:prSet presAssocID="{CB092D16-8944-D840-BFB0-4DCBE19EFA2B}" presName="ellipse3" presStyleLbl="vennNode1" presStyleIdx="6" presStyleCnt="8"/>
      <dgm:spPr/>
    </dgm:pt>
    <dgm:pt modelId="{431E62A2-1D9C-D048-A449-109180FFAAF7}" type="pres">
      <dgm:prSet presAssocID="{95E9A3D4-FE4A-574D-9855-02C5F3A3994C}" presName="childText1_3" presStyleLbl="vennNode1" presStyleIdx="7" presStyleCnt="8">
        <dgm:presLayoutVars>
          <dgm:chMax val="0"/>
          <dgm:chPref val="0"/>
        </dgm:presLayoutVars>
      </dgm:prSet>
      <dgm:spPr/>
      <dgm:t>
        <a:bodyPr/>
        <a:lstStyle/>
        <a:p>
          <a:endParaRPr lang="en-US"/>
        </a:p>
      </dgm:t>
    </dgm:pt>
    <dgm:pt modelId="{11CE90E1-4D48-8A46-9CBC-A7371F21526A}" type="pres">
      <dgm:prSet presAssocID="{D557EA55-567E-664B-83B4-BA0315E032CF}" presName="rightChild" presStyleLbl="node2" presStyleIdx="0" presStyleCnt="1">
        <dgm:presLayoutVars>
          <dgm:chMax val="0"/>
          <dgm:chPref val="0"/>
        </dgm:presLayoutVars>
      </dgm:prSet>
      <dgm:spPr/>
      <dgm:t>
        <a:bodyPr/>
        <a:lstStyle/>
        <a:p>
          <a:endParaRPr lang="en-US"/>
        </a:p>
      </dgm:t>
    </dgm:pt>
    <dgm:pt modelId="{B2ABC265-BA2E-7846-80B0-44C86DF50919}" type="pres">
      <dgm:prSet presAssocID="{D557EA55-567E-664B-83B4-BA0315E032CF}" presName="parentText1" presStyleLbl="revTx" presStyleIdx="2" presStyleCnt="3">
        <dgm:presLayoutVars>
          <dgm:chMax val="4"/>
          <dgm:chPref val="3"/>
          <dgm:bulletEnabled val="1"/>
        </dgm:presLayoutVars>
      </dgm:prSet>
      <dgm:spPr/>
      <dgm:t>
        <a:bodyPr/>
        <a:lstStyle/>
        <a:p>
          <a:endParaRPr lang="en-US"/>
        </a:p>
      </dgm:t>
    </dgm:pt>
  </dgm:ptLst>
  <dgm:cxnLst>
    <dgm:cxn modelId="{4C7FAA32-A4D7-0547-942A-CD40F6C3ED66}" srcId="{33DDD2FB-8BAD-3E43-BED2-5014663E7BA6}" destId="{24D768FF-9BED-874F-88B5-17760ED40E0E}" srcOrd="1" destOrd="0" parTransId="{E405E2D0-3C66-964C-ACD0-891A22204273}" sibTransId="{DB55A49E-C372-C242-B915-D11E6F0B8562}"/>
    <dgm:cxn modelId="{FFE9A09A-B54A-8548-B517-694E221E0728}" srcId="{D557EA55-567E-664B-83B4-BA0315E032CF}" destId="{CA3E07DF-FF3C-BC4F-92C7-9A302D5D6495}" srcOrd="0" destOrd="0" parTransId="{B0FCA930-EC5E-E746-B1D4-AD1894AD0734}" sibTransId="{2C4D3EA1-5FA0-2841-9CDA-547E45801FDC}"/>
    <dgm:cxn modelId="{7D7D2AF4-1810-064B-BCB7-FB13A5839381}" type="presOf" srcId="{33DDD2FB-8BAD-3E43-BED2-5014663E7BA6}" destId="{38B13E58-ECD2-F249-9A09-00E5350D6231}" srcOrd="0" destOrd="0" presId="urn:microsoft.com/office/officeart/2009/3/layout/PhasedProcess"/>
    <dgm:cxn modelId="{C1AC0B77-C5D6-7E40-9472-E3297B9AB012}" srcId="{CA3E07DF-FF3C-BC4F-92C7-9A302D5D6495}" destId="{CB092D16-8944-D840-BFB0-4DCBE19EFA2B}" srcOrd="1" destOrd="0" parTransId="{D115056E-0BFC-9046-AB4F-59D959B1C34D}" sibTransId="{B6C67030-D94E-424D-A394-B9ECEC36878D}"/>
    <dgm:cxn modelId="{0C3EB3AE-3CA0-4D4B-8F1F-A7A302048650}" type="presOf" srcId="{89393CB9-FA28-BC4D-AA38-6802F638AF3C}" destId="{D2BFB38D-14CD-6341-998E-316A5130189D}" srcOrd="0" destOrd="0" presId="urn:microsoft.com/office/officeart/2009/3/layout/PhasedProcess"/>
    <dgm:cxn modelId="{8852956A-31EB-DB45-87BF-37C94F1A9D26}" type="presOf" srcId="{F93C7544-4FBC-5D43-96BD-CC535B27B2D4}" destId="{A4DD1799-A7D3-2A4D-8BCB-95375BDFC84B}" srcOrd="0" destOrd="0" presId="urn:microsoft.com/office/officeart/2009/3/layout/PhasedProcess"/>
    <dgm:cxn modelId="{9DCD84AD-B89F-0145-B4AF-44C51680EED4}" type="presOf" srcId="{68FB9308-641A-9045-8D57-ED2512906CDA}" destId="{11CE90E1-4D48-8A46-9CBC-A7371F21526A}" srcOrd="0" destOrd="0" presId="urn:microsoft.com/office/officeart/2009/3/layout/PhasedProcess"/>
    <dgm:cxn modelId="{BF01C96C-B5BA-1540-B132-1E7211008763}" type="presOf" srcId="{9BE762CA-0B5A-6B4A-AFF0-87D05CC52DE0}" destId="{F8CD8085-3A67-5A4F-84A3-1891B526F61E}" srcOrd="0" destOrd="0" presId="urn:microsoft.com/office/officeart/2009/3/layout/PhasedProcess"/>
    <dgm:cxn modelId="{0CE9EE2E-2119-FC41-824E-896DEF9522B5}" srcId="{CA3E07DF-FF3C-BC4F-92C7-9A302D5D6495}" destId="{95E9A3D4-FE4A-574D-9855-02C5F3A3994C}" srcOrd="2" destOrd="0" parTransId="{C649668F-E5F2-E54F-906C-49054BE6A796}" sibTransId="{DE4228A5-FCC5-854B-B534-C5C5989B4DBA}"/>
    <dgm:cxn modelId="{58C4C6A9-92FC-424E-80AA-5EC5DA51706E}" srcId="{D557EA55-567E-664B-83B4-BA0315E032CF}" destId="{33DDD2FB-8BAD-3E43-BED2-5014663E7BA6}" srcOrd="1" destOrd="0" parTransId="{BE163B6D-EEFA-8443-81B1-5FBF633742CD}" sibTransId="{1C310B27-8823-0D44-B599-56D5BFB7722C}"/>
    <dgm:cxn modelId="{67839E08-7F9C-0A47-A20A-003A6BD9AE6F}" srcId="{CA3E07DF-FF3C-BC4F-92C7-9A302D5D6495}" destId="{9BE762CA-0B5A-6B4A-AFF0-87D05CC52DE0}" srcOrd="0" destOrd="0" parTransId="{75BECD32-892E-404C-9697-44FEB2538EDC}" sibTransId="{0C2EB5E7-BB40-3842-B575-C34F11B4CC5E}"/>
    <dgm:cxn modelId="{3E0CAF1B-C866-1945-B974-558B041456BC}" type="presOf" srcId="{CA3E07DF-FF3C-BC4F-92C7-9A302D5D6495}" destId="{B2ABC265-BA2E-7846-80B0-44C86DF50919}" srcOrd="0" destOrd="0" presId="urn:microsoft.com/office/officeart/2009/3/layout/PhasedProcess"/>
    <dgm:cxn modelId="{513AE8AA-1393-CE4A-AA21-9244524A71EC}" srcId="{89393CB9-FA28-BC4D-AA38-6802F638AF3C}" destId="{68FB9308-641A-9045-8D57-ED2512906CDA}" srcOrd="0" destOrd="0" parTransId="{32C7801E-900C-394F-BB2B-506AC795C8A3}" sibTransId="{1C56FBBE-D626-0E4E-86E9-3F262B381154}"/>
    <dgm:cxn modelId="{436916DB-8D9B-734A-A90E-11D14B139EF1}" srcId="{D557EA55-567E-664B-83B4-BA0315E032CF}" destId="{89393CB9-FA28-BC4D-AA38-6802F638AF3C}" srcOrd="2" destOrd="0" parTransId="{B7EF6184-0C50-3B4E-B4F0-BA9E261A8EEA}" sibTransId="{BCB2F16F-40EA-214E-AA87-A03CE2995324}"/>
    <dgm:cxn modelId="{CDFAC8F5-4BC2-5F4D-BA94-FC11EC7FCB56}" type="presOf" srcId="{95E9A3D4-FE4A-574D-9855-02C5F3A3994C}" destId="{431E62A2-1D9C-D048-A449-109180FFAAF7}" srcOrd="0" destOrd="0" presId="urn:microsoft.com/office/officeart/2009/3/layout/PhasedProcess"/>
    <dgm:cxn modelId="{763DA57A-53E9-2A43-BB0A-0AEA96F5CE65}" type="presOf" srcId="{24D768FF-9BED-874F-88B5-17760ED40E0E}" destId="{14D45AC3-9DB3-4A4F-A418-885A8AE08D3D}" srcOrd="1" destOrd="0" presId="urn:microsoft.com/office/officeart/2009/3/layout/PhasedProcess"/>
    <dgm:cxn modelId="{457858CE-CBFA-7F4D-9DDD-5DBD6692ACA4}" type="presOf" srcId="{D557EA55-567E-664B-83B4-BA0315E032CF}" destId="{95EA314D-7BAA-864C-B02A-CA38FB41DD47}" srcOrd="0" destOrd="0" presId="urn:microsoft.com/office/officeart/2009/3/layout/PhasedProcess"/>
    <dgm:cxn modelId="{43FD8ABE-7A42-3C41-90BF-A4F2A6B44C4B}" srcId="{33DDD2FB-8BAD-3E43-BED2-5014663E7BA6}" destId="{F93C7544-4FBC-5D43-96BD-CC535B27B2D4}" srcOrd="0" destOrd="0" parTransId="{E8353B20-1477-4345-ABE6-16B4DDBA26F7}" sibTransId="{0A2532BD-9E4D-C844-AEB8-4912310BB3F4}"/>
    <dgm:cxn modelId="{71591501-5892-0546-B017-E71C74A25989}" type="presOf" srcId="{CB092D16-8944-D840-BFB0-4DCBE19EFA2B}" destId="{B3162FFB-4E93-4549-A79F-E9FCF1130DFC}" srcOrd="0" destOrd="0" presId="urn:microsoft.com/office/officeart/2009/3/layout/PhasedProcess"/>
    <dgm:cxn modelId="{BC546F2D-0907-F243-B8C8-604C059E090F}" type="presOf" srcId="{F93C7544-4FBC-5D43-96BD-CC535B27B2D4}" destId="{DF8A912A-3794-654D-BD97-69DBA3C1F334}" srcOrd="1" destOrd="0" presId="urn:microsoft.com/office/officeart/2009/3/layout/PhasedProcess"/>
    <dgm:cxn modelId="{6A33B382-7409-C44A-A839-03991E690506}" type="presOf" srcId="{24D768FF-9BED-874F-88B5-17760ED40E0E}" destId="{8EB646BC-28CD-AE42-9073-24B297041E27}" srcOrd="0" destOrd="0" presId="urn:microsoft.com/office/officeart/2009/3/layout/PhasedProcess"/>
    <dgm:cxn modelId="{726182CE-0FC8-BC46-8052-E866FAE07C77}" type="presParOf" srcId="{95EA314D-7BAA-864C-B02A-CA38FB41DD47}" destId="{89CEF97D-4E2C-4343-AB60-29A37F9407B1}" srcOrd="0" destOrd="0" presId="urn:microsoft.com/office/officeart/2009/3/layout/PhasedProcess"/>
    <dgm:cxn modelId="{0070FB52-5C35-4248-82B7-5901C92C0883}" type="presParOf" srcId="{95EA314D-7BAA-864C-B02A-CA38FB41DD47}" destId="{186BA62C-F313-2D4D-9447-3F1388F325AD}" srcOrd="1" destOrd="0" presId="urn:microsoft.com/office/officeart/2009/3/layout/PhasedProcess"/>
    <dgm:cxn modelId="{18BD8D63-0932-B648-B2FE-543C266C61FD}" type="presParOf" srcId="{95EA314D-7BAA-864C-B02A-CA38FB41DD47}" destId="{38B13E58-ECD2-F249-9A09-00E5350D6231}" srcOrd="2" destOrd="0" presId="urn:microsoft.com/office/officeart/2009/3/layout/PhasedProcess"/>
    <dgm:cxn modelId="{A6F5A9C7-08BE-394F-8E3A-C10DDBC00689}" type="presParOf" srcId="{95EA314D-7BAA-864C-B02A-CA38FB41DD47}" destId="{F5A44B68-C55E-8245-BF60-B0102A4511D2}" srcOrd="3" destOrd="0" presId="urn:microsoft.com/office/officeart/2009/3/layout/PhasedProcess"/>
    <dgm:cxn modelId="{D0D8CD2D-0586-6543-8C04-78E5358BB166}" type="presParOf" srcId="{95EA314D-7BAA-864C-B02A-CA38FB41DD47}" destId="{5A054E7C-B106-CB4F-8D7F-7DFE58EC404F}" srcOrd="4" destOrd="0" presId="urn:microsoft.com/office/officeart/2009/3/layout/PhasedProcess"/>
    <dgm:cxn modelId="{60877ECC-D1E8-234E-90B3-9357703A14CB}" type="presParOf" srcId="{95EA314D-7BAA-864C-B02A-CA38FB41DD47}" destId="{D2BFB38D-14CD-6341-998E-316A5130189D}" srcOrd="5" destOrd="0" presId="urn:microsoft.com/office/officeart/2009/3/layout/PhasedProcess"/>
    <dgm:cxn modelId="{6E382D45-1243-3A4C-B0A1-6B6FD336D8A0}" type="presParOf" srcId="{95EA314D-7BAA-864C-B02A-CA38FB41DD47}" destId="{5ABBF8F0-7D16-6E41-87C2-6CB94AA29208}" srcOrd="6" destOrd="0" presId="urn:microsoft.com/office/officeart/2009/3/layout/PhasedProcess"/>
    <dgm:cxn modelId="{529AFDE1-FB8D-2642-91FF-348E8B59939C}" type="presParOf" srcId="{5ABBF8F0-7D16-6E41-87C2-6CB94AA29208}" destId="{A4DD1799-A7D3-2A4D-8BCB-95375BDFC84B}" srcOrd="0" destOrd="0" presId="urn:microsoft.com/office/officeart/2009/3/layout/PhasedProcess"/>
    <dgm:cxn modelId="{5D1EAA19-00DE-664B-99D8-57173695711F}" type="presParOf" srcId="{5ABBF8F0-7D16-6E41-87C2-6CB94AA29208}" destId="{DF8A912A-3794-654D-BD97-69DBA3C1F334}" srcOrd="1" destOrd="0" presId="urn:microsoft.com/office/officeart/2009/3/layout/PhasedProcess"/>
    <dgm:cxn modelId="{F563A57B-9193-C04E-99EC-58AB9BB329A2}" type="presParOf" srcId="{5ABBF8F0-7D16-6E41-87C2-6CB94AA29208}" destId="{8EB646BC-28CD-AE42-9073-24B297041E27}" srcOrd="2" destOrd="0" presId="urn:microsoft.com/office/officeart/2009/3/layout/PhasedProcess"/>
    <dgm:cxn modelId="{84FC4CA9-AE8F-6947-BF15-98AEE8496DD2}" type="presParOf" srcId="{5ABBF8F0-7D16-6E41-87C2-6CB94AA29208}" destId="{14D45AC3-9DB3-4A4F-A418-885A8AE08D3D}" srcOrd="3" destOrd="0" presId="urn:microsoft.com/office/officeart/2009/3/layout/PhasedProcess"/>
    <dgm:cxn modelId="{8C273A9B-ED6B-9B4C-BC05-43AC60768C67}" type="presParOf" srcId="{95EA314D-7BAA-864C-B02A-CA38FB41DD47}" destId="{BBFE0928-F43E-684A-A8E8-6BC6DA4B2581}" srcOrd="7" destOrd="0" presId="urn:microsoft.com/office/officeart/2009/3/layout/PhasedProcess"/>
    <dgm:cxn modelId="{0D2F7B42-1A5B-0F49-9C8B-5E1955319336}" type="presParOf" srcId="{BBFE0928-F43E-684A-A8E8-6BC6DA4B2581}" destId="{F8CD8085-3A67-5A4F-84A3-1891B526F61E}" srcOrd="0" destOrd="0" presId="urn:microsoft.com/office/officeart/2009/3/layout/PhasedProcess"/>
    <dgm:cxn modelId="{E6EF190C-F3A1-5A40-AE28-AA2365644862}" type="presParOf" srcId="{BBFE0928-F43E-684A-A8E8-6BC6DA4B2581}" destId="{125ECFFD-6BBA-7348-BFF5-D179AAE84D59}" srcOrd="1" destOrd="0" presId="urn:microsoft.com/office/officeart/2009/3/layout/PhasedProcess"/>
    <dgm:cxn modelId="{0BA69713-F174-5743-B870-97E8B99FC928}" type="presParOf" srcId="{BBFE0928-F43E-684A-A8E8-6BC6DA4B2581}" destId="{6886DA5B-8AAB-4F4A-AED5-B71BE8F2D6AD}" srcOrd="2" destOrd="0" presId="urn:microsoft.com/office/officeart/2009/3/layout/PhasedProcess"/>
    <dgm:cxn modelId="{F13EF354-1380-FF4B-BD7F-AC004FB17F28}" type="presParOf" srcId="{BBFE0928-F43E-684A-A8E8-6BC6DA4B2581}" destId="{B3162FFB-4E93-4549-A79F-E9FCF1130DFC}" srcOrd="3" destOrd="0" presId="urn:microsoft.com/office/officeart/2009/3/layout/PhasedProcess"/>
    <dgm:cxn modelId="{B4B35401-2CD7-424F-8073-878F86254C1A}" type="presParOf" srcId="{BBFE0928-F43E-684A-A8E8-6BC6DA4B2581}" destId="{F1E1B3A2-B449-B845-BCD0-329729B034CE}" srcOrd="4" destOrd="0" presId="urn:microsoft.com/office/officeart/2009/3/layout/PhasedProcess"/>
    <dgm:cxn modelId="{E7891649-DD85-6E40-9175-A9DDA1D87E57}" type="presParOf" srcId="{BBFE0928-F43E-684A-A8E8-6BC6DA4B2581}" destId="{431E62A2-1D9C-D048-A449-109180FFAAF7}" srcOrd="5" destOrd="0" presId="urn:microsoft.com/office/officeart/2009/3/layout/PhasedProcess"/>
    <dgm:cxn modelId="{3622E4C4-8CEC-4444-BAD9-70D2021A218D}" type="presParOf" srcId="{95EA314D-7BAA-864C-B02A-CA38FB41DD47}" destId="{11CE90E1-4D48-8A46-9CBC-A7371F21526A}" srcOrd="8" destOrd="0" presId="urn:microsoft.com/office/officeart/2009/3/layout/PhasedProcess"/>
    <dgm:cxn modelId="{D2198010-011E-F747-B800-F262D3F482CD}" type="presParOf" srcId="{95EA314D-7BAA-864C-B02A-CA38FB41DD47}" destId="{B2ABC265-BA2E-7846-80B0-44C86DF50919}"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EF97D-4E2C-4343-AB60-29A37F9407B1}">
      <dsp:nvSpPr>
        <dsp:cNvPr id="0" name=""/>
        <dsp:cNvSpPr/>
      </dsp:nvSpPr>
      <dsp:spPr>
        <a:xfrm rot="5400000">
          <a:off x="371160" y="-219"/>
          <a:ext cx="2852013" cy="2852451"/>
        </a:xfrm>
        <a:prstGeom prst="blockArc">
          <a:avLst>
            <a:gd name="adj1" fmla="val 13500000"/>
            <a:gd name="adj2" fmla="val 18900000"/>
            <a:gd name="adj3" fmla="val 496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86BA62C-F313-2D4D-9447-3F1388F325AD}">
      <dsp:nvSpPr>
        <dsp:cNvPr id="0" name=""/>
        <dsp:cNvSpPr/>
      </dsp:nvSpPr>
      <dsp:spPr>
        <a:xfrm rot="16200000">
          <a:off x="3306467" y="-219"/>
          <a:ext cx="2852013" cy="2852451"/>
        </a:xfrm>
        <a:prstGeom prst="blockArc">
          <a:avLst>
            <a:gd name="adj1" fmla="val 13500000"/>
            <a:gd name="adj2" fmla="val 18900000"/>
            <a:gd name="adj3" fmla="val 496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8B13E58-ECD2-F249-9A09-00E5350D6231}">
      <dsp:nvSpPr>
        <dsp:cNvPr id="0" name=""/>
        <dsp:cNvSpPr/>
      </dsp:nvSpPr>
      <dsp:spPr>
        <a:xfrm>
          <a:off x="3643709" y="2477414"/>
          <a:ext cx="2165446"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Phase II</a:t>
          </a:r>
        </a:p>
      </dsp:txBody>
      <dsp:txXfrm>
        <a:off x="3643709" y="2477414"/>
        <a:ext cx="2165446" cy="570585"/>
      </dsp:txXfrm>
    </dsp:sp>
    <dsp:sp modelId="{F5A44B68-C55E-8245-BF60-B0102A4511D2}">
      <dsp:nvSpPr>
        <dsp:cNvPr id="0" name=""/>
        <dsp:cNvSpPr/>
      </dsp:nvSpPr>
      <dsp:spPr>
        <a:xfrm rot="5400000">
          <a:off x="3214981" y="-219"/>
          <a:ext cx="2852013" cy="2852451"/>
        </a:xfrm>
        <a:prstGeom prst="blockArc">
          <a:avLst>
            <a:gd name="adj1" fmla="val 13500000"/>
            <a:gd name="adj2" fmla="val 18900000"/>
            <a:gd name="adj3" fmla="val 496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054E7C-B106-CB4F-8D7F-7DFE58EC404F}">
      <dsp:nvSpPr>
        <dsp:cNvPr id="0" name=""/>
        <dsp:cNvSpPr/>
      </dsp:nvSpPr>
      <dsp:spPr>
        <a:xfrm rot="16200000">
          <a:off x="6149425" y="-219"/>
          <a:ext cx="2852013" cy="2852451"/>
        </a:xfrm>
        <a:prstGeom prst="blockArc">
          <a:avLst>
            <a:gd name="adj1" fmla="val 13500000"/>
            <a:gd name="adj2" fmla="val 18900000"/>
            <a:gd name="adj3" fmla="val 496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BFB38D-14CD-6341-998E-316A5130189D}">
      <dsp:nvSpPr>
        <dsp:cNvPr id="0" name=""/>
        <dsp:cNvSpPr/>
      </dsp:nvSpPr>
      <dsp:spPr>
        <a:xfrm>
          <a:off x="6278667" y="2477414"/>
          <a:ext cx="2165446"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Phase III</a:t>
          </a:r>
        </a:p>
      </dsp:txBody>
      <dsp:txXfrm>
        <a:off x="6278667" y="2477414"/>
        <a:ext cx="2165446" cy="570585"/>
      </dsp:txXfrm>
    </dsp:sp>
    <dsp:sp modelId="{A4DD1799-A7D3-2A4D-8BCB-95375BDFC84B}">
      <dsp:nvSpPr>
        <dsp:cNvPr id="0" name=""/>
        <dsp:cNvSpPr/>
      </dsp:nvSpPr>
      <dsp:spPr>
        <a:xfrm>
          <a:off x="3574128" y="818364"/>
          <a:ext cx="1306725" cy="130672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a:t>Explore Data</a:t>
          </a:r>
        </a:p>
      </dsp:txBody>
      <dsp:txXfrm>
        <a:off x="3756599" y="972455"/>
        <a:ext cx="753427" cy="998543"/>
      </dsp:txXfrm>
    </dsp:sp>
    <dsp:sp modelId="{8EB646BC-28CD-AE42-9073-24B297041E27}">
      <dsp:nvSpPr>
        <dsp:cNvPr id="0" name=""/>
        <dsp:cNvSpPr/>
      </dsp:nvSpPr>
      <dsp:spPr>
        <a:xfrm>
          <a:off x="4515912" y="818364"/>
          <a:ext cx="1306725" cy="130672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a:t>Pre-processing</a:t>
          </a:r>
        </a:p>
      </dsp:txBody>
      <dsp:txXfrm>
        <a:off x="4886739" y="972455"/>
        <a:ext cx="753427" cy="998543"/>
      </dsp:txXfrm>
    </dsp:sp>
    <dsp:sp modelId="{F8CD8085-3A67-5A4F-84A3-1891B526F61E}">
      <dsp:nvSpPr>
        <dsp:cNvPr id="0" name=""/>
        <dsp:cNvSpPr/>
      </dsp:nvSpPr>
      <dsp:spPr>
        <a:xfrm>
          <a:off x="1193596" y="432953"/>
          <a:ext cx="903685" cy="903706"/>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Get Data</a:t>
          </a:r>
        </a:p>
      </dsp:txBody>
      <dsp:txXfrm>
        <a:off x="1325938" y="565298"/>
        <a:ext cx="639001" cy="639016"/>
      </dsp:txXfrm>
    </dsp:sp>
    <dsp:sp modelId="{125ECFFD-6BBA-7348-BFF5-D179AAE84D59}">
      <dsp:nvSpPr>
        <dsp:cNvPr id="0" name=""/>
        <dsp:cNvSpPr/>
      </dsp:nvSpPr>
      <dsp:spPr>
        <a:xfrm>
          <a:off x="860303" y="1188492"/>
          <a:ext cx="443897" cy="443719"/>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6886DA5B-8AAB-4F4A-AED5-B71BE8F2D6AD}">
      <dsp:nvSpPr>
        <dsp:cNvPr id="0" name=""/>
        <dsp:cNvSpPr/>
      </dsp:nvSpPr>
      <dsp:spPr>
        <a:xfrm>
          <a:off x="2171442" y="610715"/>
          <a:ext cx="258286" cy="258117"/>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B3162FFB-4E93-4549-A79F-E9FCF1130DFC}">
      <dsp:nvSpPr>
        <dsp:cNvPr id="0" name=""/>
        <dsp:cNvSpPr/>
      </dsp:nvSpPr>
      <dsp:spPr>
        <a:xfrm>
          <a:off x="2075458" y="972708"/>
          <a:ext cx="903685" cy="903706"/>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Review Literature</a:t>
          </a:r>
        </a:p>
      </dsp:txBody>
      <dsp:txXfrm>
        <a:off x="2207800" y="1105053"/>
        <a:ext cx="639001" cy="639016"/>
      </dsp:txXfrm>
    </dsp:sp>
    <dsp:sp modelId="{F1E1B3A2-B449-B845-BCD0-329729B034CE}">
      <dsp:nvSpPr>
        <dsp:cNvPr id="0" name=""/>
        <dsp:cNvSpPr/>
      </dsp:nvSpPr>
      <dsp:spPr>
        <a:xfrm>
          <a:off x="2169958" y="1931684"/>
          <a:ext cx="258286" cy="258117"/>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431E62A2-1D9C-D048-A449-109180FFAAF7}">
      <dsp:nvSpPr>
        <dsp:cNvPr id="0" name=""/>
        <dsp:cNvSpPr/>
      </dsp:nvSpPr>
      <dsp:spPr>
        <a:xfrm>
          <a:off x="1209700" y="1489140"/>
          <a:ext cx="903685" cy="903706"/>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a:t>Design Evaluation Matric</a:t>
          </a:r>
        </a:p>
      </dsp:txBody>
      <dsp:txXfrm>
        <a:off x="1342042" y="1621485"/>
        <a:ext cx="639001" cy="639016"/>
      </dsp:txXfrm>
    </dsp:sp>
    <dsp:sp modelId="{11CE90E1-4D48-8A46-9CBC-A7371F21526A}">
      <dsp:nvSpPr>
        <dsp:cNvPr id="0" name=""/>
        <dsp:cNvSpPr/>
      </dsp:nvSpPr>
      <dsp:spPr>
        <a:xfrm>
          <a:off x="6524642" y="589483"/>
          <a:ext cx="1665728" cy="166542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a:t>Modelling</a:t>
          </a:r>
        </a:p>
      </dsp:txBody>
      <dsp:txXfrm>
        <a:off x="6768582" y="833379"/>
        <a:ext cx="1177848" cy="1177635"/>
      </dsp:txXfrm>
    </dsp:sp>
    <dsp:sp modelId="{B2ABC265-BA2E-7846-80B0-44C86DF50919}">
      <dsp:nvSpPr>
        <dsp:cNvPr id="0" name=""/>
        <dsp:cNvSpPr/>
      </dsp:nvSpPr>
      <dsp:spPr>
        <a:xfrm>
          <a:off x="906909" y="2477414"/>
          <a:ext cx="2165446" cy="57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a:t>Phase I</a:t>
          </a:r>
        </a:p>
      </dsp:txBody>
      <dsp:txXfrm>
        <a:off x="906909" y="2477414"/>
        <a:ext cx="2165446" cy="570585"/>
      </dsp:txXfrm>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FB2113-32DC-4AEF-9A73-534730BB8D40}" type="datetimeFigureOut">
              <a:rPr lang="en-US" smtClean="0"/>
              <a:pPr/>
              <a:t>1/8/18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CDD8E1-7C1D-4646-9340-8B2F178CD6B2}" type="slidenum">
              <a:rPr lang="en-US" smtClean="0"/>
              <a:pPr/>
              <a:t>‹#›</a:t>
            </a:fld>
            <a:endParaRPr lang="en-US" dirty="0"/>
          </a:p>
        </p:txBody>
      </p:sp>
    </p:spTree>
    <p:extLst>
      <p:ext uri="{BB962C8B-B14F-4D97-AF65-F5344CB8AC3E}">
        <p14:creationId xmlns:p14="http://schemas.microsoft.com/office/powerpoint/2010/main" val="1085892765"/>
      </p:ext>
    </p:extLst>
  </p:cSld>
  <p:clrMap bg1="lt1" tx1="dk1" bg2="lt2" tx2="dk2" accent1="accent1" accent2="accent2" accent3="accent3" accent4="accent4" accent5="accent5" accent6="accent6" hlink="hlink" folHlink="folHlink"/>
  <p:notesStyle>
    <a:lvl1pPr marL="0" algn="l" defTabSz="914285" rtl="0" eaLnBrk="1" latinLnBrk="0" hangingPunct="1">
      <a:defRPr sz="1200" kern="1200">
        <a:solidFill>
          <a:schemeClr val="tx1"/>
        </a:solidFill>
        <a:latin typeface="+mn-lt"/>
        <a:ea typeface="+mn-ea"/>
        <a:cs typeface="+mn-cs"/>
      </a:defRPr>
    </a:lvl1pPr>
    <a:lvl2pPr marL="457141" algn="l" defTabSz="914285" rtl="0" eaLnBrk="1" latinLnBrk="0" hangingPunct="1">
      <a:defRPr sz="1200" kern="1200">
        <a:solidFill>
          <a:schemeClr val="tx1"/>
        </a:solidFill>
        <a:latin typeface="+mn-lt"/>
        <a:ea typeface="+mn-ea"/>
        <a:cs typeface="+mn-cs"/>
      </a:defRPr>
    </a:lvl2pPr>
    <a:lvl3pPr marL="914285" algn="l" defTabSz="914285" rtl="0" eaLnBrk="1" latinLnBrk="0" hangingPunct="1">
      <a:defRPr sz="1200" kern="1200">
        <a:solidFill>
          <a:schemeClr val="tx1"/>
        </a:solidFill>
        <a:latin typeface="+mn-lt"/>
        <a:ea typeface="+mn-ea"/>
        <a:cs typeface="+mn-cs"/>
      </a:defRPr>
    </a:lvl3pPr>
    <a:lvl4pPr marL="1371428" algn="l" defTabSz="914285" rtl="0" eaLnBrk="1" latinLnBrk="0" hangingPunct="1">
      <a:defRPr sz="1200" kern="1200">
        <a:solidFill>
          <a:schemeClr val="tx1"/>
        </a:solidFill>
        <a:latin typeface="+mn-lt"/>
        <a:ea typeface="+mn-ea"/>
        <a:cs typeface="+mn-cs"/>
      </a:defRPr>
    </a:lvl4pPr>
    <a:lvl5pPr marL="1828572" algn="l" defTabSz="914285" rtl="0" eaLnBrk="1" latinLnBrk="0" hangingPunct="1">
      <a:defRPr sz="1200" kern="1200">
        <a:solidFill>
          <a:schemeClr val="tx1"/>
        </a:solidFill>
        <a:latin typeface="+mn-lt"/>
        <a:ea typeface="+mn-ea"/>
        <a:cs typeface="+mn-cs"/>
      </a:defRPr>
    </a:lvl5pPr>
    <a:lvl6pPr marL="2285713" algn="l" defTabSz="914285" rtl="0" eaLnBrk="1" latinLnBrk="0" hangingPunct="1">
      <a:defRPr sz="1200" kern="1200">
        <a:solidFill>
          <a:schemeClr val="tx1"/>
        </a:solidFill>
        <a:latin typeface="+mn-lt"/>
        <a:ea typeface="+mn-ea"/>
        <a:cs typeface="+mn-cs"/>
      </a:defRPr>
    </a:lvl6pPr>
    <a:lvl7pPr marL="2742857" algn="l" defTabSz="914285" rtl="0" eaLnBrk="1" latinLnBrk="0" hangingPunct="1">
      <a:defRPr sz="1200" kern="1200">
        <a:solidFill>
          <a:schemeClr val="tx1"/>
        </a:solidFill>
        <a:latin typeface="+mn-lt"/>
        <a:ea typeface="+mn-ea"/>
        <a:cs typeface="+mn-cs"/>
      </a:defRPr>
    </a:lvl7pPr>
    <a:lvl8pPr marL="3200000" algn="l" defTabSz="914285" rtl="0" eaLnBrk="1" latinLnBrk="0" hangingPunct="1">
      <a:defRPr sz="1200" kern="1200">
        <a:solidFill>
          <a:schemeClr val="tx1"/>
        </a:solidFill>
        <a:latin typeface="+mn-lt"/>
        <a:ea typeface="+mn-ea"/>
        <a:cs typeface="+mn-cs"/>
      </a:defRPr>
    </a:lvl8pPr>
    <a:lvl9pPr marL="3657144" algn="l" defTabSz="91428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3</a:t>
            </a:fld>
            <a:endParaRPr lang="en-US" dirty="0"/>
          </a:p>
        </p:txBody>
      </p:sp>
    </p:spTree>
    <p:extLst>
      <p:ext uri="{BB962C8B-B14F-4D97-AF65-F5344CB8AC3E}">
        <p14:creationId xmlns:p14="http://schemas.microsoft.com/office/powerpoint/2010/main" val="147100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12</a:t>
            </a:fld>
            <a:endParaRPr lang="en-US" dirty="0"/>
          </a:p>
        </p:txBody>
      </p:sp>
    </p:spTree>
    <p:extLst>
      <p:ext uri="{BB962C8B-B14F-4D97-AF65-F5344CB8AC3E}">
        <p14:creationId xmlns:p14="http://schemas.microsoft.com/office/powerpoint/2010/main" val="141972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13</a:t>
            </a:fld>
            <a:endParaRPr lang="en-US" dirty="0"/>
          </a:p>
        </p:txBody>
      </p:sp>
    </p:spTree>
    <p:extLst>
      <p:ext uri="{BB962C8B-B14F-4D97-AF65-F5344CB8AC3E}">
        <p14:creationId xmlns:p14="http://schemas.microsoft.com/office/powerpoint/2010/main" val="90188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14</a:t>
            </a:fld>
            <a:endParaRPr lang="en-US" dirty="0"/>
          </a:p>
        </p:txBody>
      </p:sp>
    </p:spTree>
    <p:extLst>
      <p:ext uri="{BB962C8B-B14F-4D97-AF65-F5344CB8AC3E}">
        <p14:creationId xmlns:p14="http://schemas.microsoft.com/office/powerpoint/2010/main" val="37410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4</a:t>
            </a:fld>
            <a:endParaRPr lang="en-US" dirty="0"/>
          </a:p>
        </p:txBody>
      </p:sp>
    </p:spTree>
    <p:extLst>
      <p:ext uri="{BB962C8B-B14F-4D97-AF65-F5344CB8AC3E}">
        <p14:creationId xmlns:p14="http://schemas.microsoft.com/office/powerpoint/2010/main" val="108780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5</a:t>
            </a:fld>
            <a:endParaRPr lang="en-US" dirty="0"/>
          </a:p>
        </p:txBody>
      </p:sp>
    </p:spTree>
    <p:extLst>
      <p:ext uri="{BB962C8B-B14F-4D97-AF65-F5344CB8AC3E}">
        <p14:creationId xmlns:p14="http://schemas.microsoft.com/office/powerpoint/2010/main" val="33722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6</a:t>
            </a:fld>
            <a:endParaRPr lang="en-US" dirty="0"/>
          </a:p>
        </p:txBody>
      </p:sp>
    </p:spTree>
    <p:extLst>
      <p:ext uri="{BB962C8B-B14F-4D97-AF65-F5344CB8AC3E}">
        <p14:creationId xmlns:p14="http://schemas.microsoft.com/office/powerpoint/2010/main" val="209576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7</a:t>
            </a:fld>
            <a:endParaRPr lang="en-US" dirty="0"/>
          </a:p>
        </p:txBody>
      </p:sp>
    </p:spTree>
    <p:extLst>
      <p:ext uri="{BB962C8B-B14F-4D97-AF65-F5344CB8AC3E}">
        <p14:creationId xmlns:p14="http://schemas.microsoft.com/office/powerpoint/2010/main" val="2083749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8</a:t>
            </a:fld>
            <a:endParaRPr lang="en-US" dirty="0"/>
          </a:p>
        </p:txBody>
      </p:sp>
    </p:spTree>
    <p:extLst>
      <p:ext uri="{BB962C8B-B14F-4D97-AF65-F5344CB8AC3E}">
        <p14:creationId xmlns:p14="http://schemas.microsoft.com/office/powerpoint/2010/main" val="39465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9</a:t>
            </a:fld>
            <a:endParaRPr lang="en-US" dirty="0"/>
          </a:p>
        </p:txBody>
      </p:sp>
    </p:spTree>
    <p:extLst>
      <p:ext uri="{BB962C8B-B14F-4D97-AF65-F5344CB8AC3E}">
        <p14:creationId xmlns:p14="http://schemas.microsoft.com/office/powerpoint/2010/main" val="1910223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10</a:t>
            </a:fld>
            <a:endParaRPr lang="en-US" dirty="0"/>
          </a:p>
        </p:txBody>
      </p:sp>
    </p:spTree>
    <p:extLst>
      <p:ext uri="{BB962C8B-B14F-4D97-AF65-F5344CB8AC3E}">
        <p14:creationId xmlns:p14="http://schemas.microsoft.com/office/powerpoint/2010/main" val="633549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DD8E1-7C1D-4646-9340-8B2F178CD6B2}" type="slidenum">
              <a:rPr lang="en-US" smtClean="0"/>
              <a:pPr/>
              <a:t>11</a:t>
            </a:fld>
            <a:endParaRPr lang="en-US" dirty="0"/>
          </a:p>
        </p:txBody>
      </p:sp>
    </p:spTree>
    <p:extLst>
      <p:ext uri="{BB962C8B-B14F-4D97-AF65-F5344CB8AC3E}">
        <p14:creationId xmlns:p14="http://schemas.microsoft.com/office/powerpoint/2010/main" val="1430081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bg1">
                <a:tint val="80000"/>
                <a:satMod val="300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8466"/>
            <a:ext cx="12188825"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912813" y="2130432"/>
            <a:ext cx="6008992" cy="1470025"/>
          </a:xfrm>
        </p:spPr>
        <p:txBody>
          <a:bodyPr vert="horz" lIns="91428" tIns="45715" rIns="91428" bIns="45715" rtlCol="0" anchor="b">
            <a:normAutofit/>
          </a:bodyPr>
          <a:lstStyle>
            <a:lvl1pPr algn="l">
              <a:defRPr lang="en-US" sz="4000" b="1" cap="all" dirty="0"/>
            </a:lvl1pPr>
          </a:lstStyle>
          <a:p>
            <a:pPr lvl="0" algn="l"/>
            <a:r>
              <a:rPr lang="en-US" dirty="0" smtClean="0"/>
              <a:t>CLICK TO EDIT MASTER TITLE STYLE</a:t>
            </a:r>
            <a:endParaRPr lang="en-US" dirty="0"/>
          </a:p>
        </p:txBody>
      </p:sp>
      <p:sp>
        <p:nvSpPr>
          <p:cNvPr id="3" name="Subtitle 2"/>
          <p:cNvSpPr>
            <a:spLocks noGrp="1"/>
          </p:cNvSpPr>
          <p:nvPr>
            <p:ph type="subTitle" idx="1" hasCustomPrompt="1"/>
          </p:nvPr>
        </p:nvSpPr>
        <p:spPr>
          <a:xfrm>
            <a:off x="912814" y="3886200"/>
            <a:ext cx="6010274" cy="914400"/>
          </a:xfrm>
        </p:spPr>
        <p:txBody>
          <a:bodyPr>
            <a:normAutofit/>
          </a:bodyPr>
          <a:lstStyle>
            <a:lvl1pPr marL="0" indent="0" algn="l">
              <a:buNone/>
              <a:defRPr sz="2400">
                <a:solidFill>
                  <a:srgbClr val="1A77CC"/>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dirty="0" smtClean="0"/>
              <a:t>CLICK TO EDIT MASTER SUBTITLE STYLE</a:t>
            </a:r>
            <a:endParaRPr lang="en-US" dirty="0"/>
          </a:p>
        </p:txBody>
      </p:sp>
      <p:sp>
        <p:nvSpPr>
          <p:cNvPr id="7" name="Slide Number Placeholder 5"/>
          <p:cNvSpPr>
            <a:spLocks noGrp="1"/>
          </p:cNvSpPr>
          <p:nvPr>
            <p:ph type="sldNum" sz="quarter" idx="4"/>
          </p:nvPr>
        </p:nvSpPr>
        <p:spPr>
          <a:xfrm>
            <a:off x="39647" y="6446925"/>
            <a:ext cx="539196" cy="375771"/>
          </a:xfrm>
          <a:prstGeom prst="rect">
            <a:avLst/>
          </a:prstGeom>
        </p:spPr>
        <p:txBody>
          <a:bodyPr vert="horz" lIns="91428" tIns="45715" rIns="91428" bIns="45715" rtlCol="0" anchor="ctr"/>
          <a:lstStyle>
            <a:lvl1pPr algn="r">
              <a:defRPr sz="1100">
                <a:solidFill>
                  <a:schemeClr val="bg1"/>
                </a:solidFill>
              </a:defRPr>
            </a:lvl1pPr>
          </a:lstStyle>
          <a:p>
            <a:fld id="{B32AB80A-78BA-6B42-BA0D-B44ACF890F5A}" type="slidenum">
              <a:rPr lang="en-US" smtClean="0"/>
              <a:pPr/>
              <a:t>‹#›</a:t>
            </a:fld>
            <a:endParaRPr lang="en-US" dirty="0"/>
          </a:p>
        </p:txBody>
      </p:sp>
      <p:cxnSp>
        <p:nvCxnSpPr>
          <p:cNvPr id="10" name="Straight Connector 9"/>
          <p:cNvCxnSpPr/>
          <p:nvPr userDrawn="1"/>
        </p:nvCxnSpPr>
        <p:spPr>
          <a:xfrm>
            <a:off x="-1588" y="6374704"/>
            <a:ext cx="12194979" cy="0"/>
          </a:xfrm>
          <a:prstGeom prst="line">
            <a:avLst/>
          </a:prstGeom>
          <a:ln w="6350">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66447"/>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6" y="0"/>
            <a:ext cx="10971366" cy="914400"/>
          </a:xfrm>
        </p:spPr>
        <p:txBody>
          <a:bodyPr>
            <a:normAutofit/>
          </a:bodyPr>
          <a:lstStyle>
            <a:lvl1pPr algn="l">
              <a:defRPr sz="4000">
                <a:solidFill>
                  <a:srgbClr val="1B6F1B"/>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9442" y="1265232"/>
            <a:ext cx="10969943" cy="48307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txBox="1">
            <a:spLocks/>
          </p:cNvSpPr>
          <p:nvPr userDrawn="1"/>
        </p:nvSpPr>
        <p:spPr>
          <a:xfrm>
            <a:off x="39647" y="6446925"/>
            <a:ext cx="539196" cy="375771"/>
          </a:xfrm>
          <a:prstGeom prst="rect">
            <a:avLst/>
          </a:prstGeom>
        </p:spPr>
        <p:txBody>
          <a:bodyPr vert="horz" lIns="91428" tIns="45715" rIns="91428" bIns="45715"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32AB80A-78BA-6B42-BA0D-B44ACF890F5A}" type="slidenum">
              <a:rPr lang="en-US" sz="1800" smtClean="0"/>
              <a:pPr/>
              <a:t>‹#›</a:t>
            </a:fld>
            <a:endParaRPr lang="en-US" dirty="0"/>
          </a:p>
        </p:txBody>
      </p:sp>
    </p:spTree>
    <p:extLst>
      <p:ext uri="{BB962C8B-B14F-4D97-AF65-F5344CB8AC3E}">
        <p14:creationId xmlns:p14="http://schemas.microsoft.com/office/powerpoint/2010/main" val="4242005226"/>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5" y="4406905"/>
            <a:ext cx="5960254"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962835" y="2906713"/>
            <a:ext cx="5960254" cy="1500187"/>
          </a:xfrm>
        </p:spPr>
        <p:txBody>
          <a:bodyPr anchor="b"/>
          <a:lstStyle>
            <a:lvl1pPr marL="0" indent="0">
              <a:buNone/>
              <a:defRPr sz="2000">
                <a:solidFill>
                  <a:srgbClr val="1A77CC"/>
                </a:solidFill>
              </a:defRPr>
            </a:lvl1pPr>
            <a:lvl2pPr marL="457141" indent="0">
              <a:buNone/>
              <a:defRPr sz="1900">
                <a:solidFill>
                  <a:schemeClr val="tx1">
                    <a:tint val="75000"/>
                  </a:schemeClr>
                </a:solidFill>
              </a:defRPr>
            </a:lvl2pPr>
            <a:lvl3pPr marL="914285" indent="0">
              <a:buNone/>
              <a:defRPr sz="1600">
                <a:solidFill>
                  <a:schemeClr val="tx1">
                    <a:tint val="75000"/>
                  </a:schemeClr>
                </a:solidFill>
              </a:defRPr>
            </a:lvl3pPr>
            <a:lvl4pPr marL="1371428" indent="0">
              <a:buNone/>
              <a:defRPr sz="1500">
                <a:solidFill>
                  <a:schemeClr val="tx1">
                    <a:tint val="75000"/>
                  </a:schemeClr>
                </a:solidFill>
              </a:defRPr>
            </a:lvl4pPr>
            <a:lvl5pPr marL="1828572" indent="0">
              <a:buNone/>
              <a:defRPr sz="1500">
                <a:solidFill>
                  <a:schemeClr val="tx1">
                    <a:tint val="75000"/>
                  </a:schemeClr>
                </a:solidFill>
              </a:defRPr>
            </a:lvl5pPr>
            <a:lvl6pPr marL="2285713" indent="0">
              <a:buNone/>
              <a:defRPr sz="1500">
                <a:solidFill>
                  <a:schemeClr val="tx1">
                    <a:tint val="75000"/>
                  </a:schemeClr>
                </a:solidFill>
              </a:defRPr>
            </a:lvl6pPr>
            <a:lvl7pPr marL="2742857" indent="0">
              <a:buNone/>
              <a:defRPr sz="1500">
                <a:solidFill>
                  <a:schemeClr val="tx1">
                    <a:tint val="75000"/>
                  </a:schemeClr>
                </a:solidFill>
              </a:defRPr>
            </a:lvl7pPr>
            <a:lvl8pPr marL="3200000" indent="0">
              <a:buNone/>
              <a:defRPr sz="1500">
                <a:solidFill>
                  <a:schemeClr val="tx1">
                    <a:tint val="75000"/>
                  </a:schemeClr>
                </a:solidFill>
              </a:defRPr>
            </a:lvl8pPr>
            <a:lvl9pPr marL="3657144" indent="0">
              <a:buNone/>
              <a:defRPr sz="1500">
                <a:solidFill>
                  <a:schemeClr val="tx1">
                    <a:tint val="75000"/>
                  </a:schemeClr>
                </a:solidFill>
              </a:defRPr>
            </a:lvl9pPr>
          </a:lstStyle>
          <a:p>
            <a:pPr lvl="0"/>
            <a:r>
              <a:rPr lang="en-US" dirty="0" smtClean="0"/>
              <a:t>CLICK TO EDIT MASTER TEXT STYLES</a:t>
            </a:r>
          </a:p>
        </p:txBody>
      </p:sp>
      <p:sp>
        <p:nvSpPr>
          <p:cNvPr id="7" name="Slide Number Placeholder 5"/>
          <p:cNvSpPr>
            <a:spLocks noGrp="1"/>
          </p:cNvSpPr>
          <p:nvPr>
            <p:ph type="sldNum" sz="quarter" idx="4"/>
          </p:nvPr>
        </p:nvSpPr>
        <p:spPr>
          <a:xfrm>
            <a:off x="39647" y="6446925"/>
            <a:ext cx="539196" cy="375771"/>
          </a:xfrm>
          <a:prstGeom prst="rect">
            <a:avLst/>
          </a:prstGeom>
        </p:spPr>
        <p:txBody>
          <a:bodyPr vert="horz" lIns="91428" tIns="45715" rIns="91428" bIns="45715" rtlCol="0" anchor="ctr"/>
          <a:lstStyle>
            <a:lvl1pPr algn="r">
              <a:defRPr sz="1100">
                <a:solidFill>
                  <a:schemeClr val="bg1"/>
                </a:solidFill>
              </a:defRPr>
            </a:lvl1pPr>
          </a:lstStyle>
          <a:p>
            <a:fld id="{B32AB80A-78BA-6B42-BA0D-B44ACF890F5A}" type="slidenum">
              <a:rPr lang="en-US" smtClean="0"/>
              <a:pPr/>
              <a:t>‹#›</a:t>
            </a:fld>
            <a:endParaRPr lang="en-US" dirty="0"/>
          </a:p>
        </p:txBody>
      </p:sp>
      <p:sp>
        <p:nvSpPr>
          <p:cNvPr id="12" name="Chevron 11"/>
          <p:cNvSpPr/>
          <p:nvPr userDrawn="1"/>
        </p:nvSpPr>
        <p:spPr>
          <a:xfrm>
            <a:off x="6780213" y="0"/>
            <a:ext cx="6172200" cy="6409944"/>
          </a:xfrm>
          <a:prstGeom prst="chevron">
            <a:avLst>
              <a:gd name="adj" fmla="val 12551"/>
            </a:avLst>
          </a:prstGeom>
          <a:blipFill>
            <a:blip r:embed="rId2">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US" dirty="0">
              <a:solidFill>
                <a:schemeClr val="tx1"/>
              </a:solidFill>
            </a:endParaRPr>
          </a:p>
        </p:txBody>
      </p:sp>
    </p:spTree>
    <p:extLst>
      <p:ext uri="{BB962C8B-B14F-4D97-AF65-F5344CB8AC3E}">
        <p14:creationId xmlns:p14="http://schemas.microsoft.com/office/powerpoint/2010/main" val="3905084606"/>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9647" y="6446925"/>
            <a:ext cx="539196" cy="375771"/>
          </a:xfrm>
          <a:prstGeom prst="rect">
            <a:avLst/>
          </a:prstGeom>
        </p:spPr>
        <p:txBody>
          <a:bodyPr vert="horz" lIns="91428" tIns="45715" rIns="91428" bIns="45715" rtlCol="0" anchor="ctr"/>
          <a:lstStyle>
            <a:lvl1pPr algn="r">
              <a:defRPr sz="1100">
                <a:solidFill>
                  <a:schemeClr val="bg1"/>
                </a:solidFill>
              </a:defRPr>
            </a:lvl1pPr>
          </a:lstStyle>
          <a:p>
            <a:fld id="{B32AB80A-78BA-6B42-BA0D-B44ACF890F5A}" type="slidenum">
              <a:rPr lang="en-US" smtClean="0"/>
              <a:pPr/>
              <a:t>‹#›</a:t>
            </a:fld>
            <a:endParaRPr lang="en-US" dirty="0"/>
          </a:p>
        </p:txBody>
      </p:sp>
    </p:spTree>
    <p:extLst>
      <p:ext uri="{BB962C8B-B14F-4D97-AF65-F5344CB8AC3E}">
        <p14:creationId xmlns:p14="http://schemas.microsoft.com/office/powerpoint/2010/main" val="4222553994"/>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09442" y="1295401"/>
            <a:ext cx="10969943" cy="483076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4"/>
          </p:nvPr>
        </p:nvSpPr>
        <p:spPr>
          <a:xfrm>
            <a:off x="39647" y="6446925"/>
            <a:ext cx="539196" cy="375771"/>
          </a:xfrm>
          <a:prstGeom prst="rect">
            <a:avLst/>
          </a:prstGeom>
        </p:spPr>
        <p:txBody>
          <a:bodyPr vert="horz" lIns="91428" tIns="45715" rIns="91428" bIns="45715" rtlCol="0" anchor="ctr"/>
          <a:lstStyle>
            <a:lvl1pPr algn="r">
              <a:defRPr sz="1100">
                <a:solidFill>
                  <a:schemeClr val="bg1"/>
                </a:solidFill>
              </a:defRPr>
            </a:lvl1pPr>
          </a:lstStyle>
          <a:p>
            <a:fld id="{B32AB80A-78BA-6B42-BA0D-B44ACF890F5A}" type="slidenum">
              <a:rPr lang="en-US" smtClean="0"/>
              <a:pPr/>
              <a:t>‹#›</a:t>
            </a:fld>
            <a:endParaRPr lang="en-US" dirty="0"/>
          </a:p>
        </p:txBody>
      </p:sp>
      <p:sp>
        <p:nvSpPr>
          <p:cNvPr id="9" name="Title 1"/>
          <p:cNvSpPr>
            <a:spLocks noGrp="1"/>
          </p:cNvSpPr>
          <p:nvPr>
            <p:ph type="title" hasCustomPrompt="1"/>
          </p:nvPr>
        </p:nvSpPr>
        <p:spPr>
          <a:xfrm>
            <a:off x="609446" y="0"/>
            <a:ext cx="9904571" cy="1143000"/>
          </a:xfrm>
        </p:spPr>
        <p:txBody>
          <a:bodyPr/>
          <a:lstStyle>
            <a:lvl1pPr algn="l">
              <a:defRPr>
                <a:solidFill>
                  <a:srgbClr val="1B6F1B"/>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11058710"/>
      </p:ext>
    </p:extLst>
  </p:cSld>
  <p:clrMapOvr>
    <a:masterClrMapping/>
  </p:clrMapOvr>
  <p:transition spd="slow">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0"/>
            <a:ext cx="10969943" cy="1143000"/>
          </a:xfrm>
          <a:prstGeom prst="rect">
            <a:avLst/>
          </a:prstGeom>
        </p:spPr>
        <p:txBody>
          <a:bodyPr vert="horz" lIns="91428" tIns="45715" rIns="91428" bIns="45715"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609442" y="1295401"/>
            <a:ext cx="10969943" cy="4830768"/>
          </a:xfrm>
          <a:prstGeom prst="rect">
            <a:avLst/>
          </a:prstGeom>
        </p:spPr>
        <p:txBody>
          <a:bodyPr vert="horz" lIns="91428" tIns="45715" rIns="91428" bIns="457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423312"/>
            <a:ext cx="12188825" cy="446957"/>
          </a:xfrm>
          <a:prstGeom prst="rect">
            <a:avLst/>
          </a:prstGeom>
          <a:gradFill flip="none" rotWithShape="1">
            <a:gsLst>
              <a:gs pos="24000">
                <a:sysClr val="windowText" lastClr="000000">
                  <a:lumMod val="85000"/>
                  <a:lumOff val="15000"/>
                </a:sysClr>
              </a:gs>
              <a:gs pos="100000">
                <a:sysClr val="windowText" lastClr="000000">
                  <a:lumMod val="75000"/>
                  <a:lumOff val="25000"/>
                </a:sysClr>
              </a:gs>
            </a:gsLst>
            <a:lin ang="16200000" scaled="0"/>
            <a:tileRect/>
          </a:gradFill>
          <a:ln w="9525" cap="flat" cmpd="sng" algn="ctr">
            <a:noFill/>
            <a:prstDash val="solid"/>
          </a:ln>
          <a:effectLst/>
        </p:spPr>
        <p:txBody>
          <a:bodyPr lIns="91428" tIns="45715" rIns="91428" bIns="45715" rtlCol="0" anchor="ctr"/>
          <a:lstStyle/>
          <a:p>
            <a:pPr marL="0" marR="0" lvl="0" indent="0" algn="ctr" defTabSz="91428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8" name="TextBox 7"/>
          <p:cNvSpPr txBox="1"/>
          <p:nvPr userDrawn="1"/>
        </p:nvSpPr>
        <p:spPr>
          <a:xfrm>
            <a:off x="679785" y="6508295"/>
            <a:ext cx="1923143" cy="276989"/>
          </a:xfrm>
          <a:prstGeom prst="rect">
            <a:avLst/>
          </a:prstGeom>
          <a:noFill/>
        </p:spPr>
        <p:txBody>
          <a:bodyPr wrap="square" lIns="91428" tIns="45715" rIns="91428" bIns="45715" rtlCol="0" anchor="ctr">
            <a:spAutoFit/>
          </a:bodyPr>
          <a:lstStyle/>
          <a:p>
            <a:pPr marL="0" marR="0" lvl="0" indent="0" defTabSz="91428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mn-lt"/>
                <a:cs typeface="Arial"/>
              </a:rPr>
              <a:t>© 2017 </a:t>
            </a:r>
            <a:r>
              <a:rPr kumimoji="0" lang="en-US" sz="1200" b="0" i="0" u="none" strike="noStrike" kern="0" cap="none" spc="0" normalizeH="0" baseline="0" noProof="0" dirty="0" err="1" smtClean="0">
                <a:ln>
                  <a:noFill/>
                </a:ln>
                <a:solidFill>
                  <a:sysClr val="window" lastClr="FFFFFF"/>
                </a:solidFill>
                <a:effectLst/>
                <a:uLnTx/>
                <a:uFillTx/>
                <a:latin typeface="+mn-lt"/>
                <a:cs typeface="Arial"/>
              </a:rPr>
              <a:t>Subir</a:t>
            </a:r>
            <a:r>
              <a:rPr kumimoji="0" lang="en-US" sz="1200" b="0" i="0" u="none" strike="noStrike" kern="0" cap="none" spc="0" normalizeH="0" baseline="0" noProof="0" dirty="0" smtClean="0">
                <a:ln>
                  <a:noFill/>
                </a:ln>
                <a:solidFill>
                  <a:sysClr val="window" lastClr="FFFFFF"/>
                </a:solidFill>
                <a:effectLst/>
                <a:uLnTx/>
                <a:uFillTx/>
                <a:latin typeface="+mn-lt"/>
                <a:cs typeface="Arial"/>
              </a:rPr>
              <a:t> Das</a:t>
            </a:r>
            <a:endParaRPr kumimoji="0" lang="en-US" sz="900" b="0" i="0" u="none" strike="noStrike" kern="0" cap="none" spc="0" normalizeH="0" baseline="0" noProof="0" dirty="0">
              <a:ln>
                <a:noFill/>
              </a:ln>
              <a:solidFill>
                <a:sysClr val="window" lastClr="FFFFFF"/>
              </a:solidFill>
              <a:effectLst/>
              <a:uLnTx/>
              <a:uFillTx/>
              <a:latin typeface="+mn-lt"/>
              <a:cs typeface="Arial"/>
            </a:endParaRPr>
          </a:p>
        </p:txBody>
      </p:sp>
      <p:cxnSp>
        <p:nvCxnSpPr>
          <p:cNvPr id="9" name="Straight Connector 8"/>
          <p:cNvCxnSpPr/>
          <p:nvPr userDrawn="1"/>
        </p:nvCxnSpPr>
        <p:spPr>
          <a:xfrm>
            <a:off x="616874" y="6543217"/>
            <a:ext cx="0" cy="207147"/>
          </a:xfrm>
          <a:prstGeom prst="line">
            <a:avLst/>
          </a:prstGeom>
          <a:noFill/>
          <a:ln w="6350" cap="flat" cmpd="sng" algn="ctr">
            <a:solidFill>
              <a:sysClr val="window" lastClr="FFFFFF"/>
            </a:solidFill>
            <a:prstDash val="solid"/>
          </a:ln>
          <a:effectLst/>
        </p:spPr>
      </p:cxnSp>
      <p:sp>
        <p:nvSpPr>
          <p:cNvPr id="10" name="Slide Number Placeholder 5"/>
          <p:cNvSpPr>
            <a:spLocks noGrp="1"/>
          </p:cNvSpPr>
          <p:nvPr>
            <p:ph type="sldNum" sz="quarter" idx="4"/>
          </p:nvPr>
        </p:nvSpPr>
        <p:spPr>
          <a:xfrm>
            <a:off x="39647" y="6458905"/>
            <a:ext cx="539196" cy="375771"/>
          </a:xfrm>
          <a:prstGeom prst="rect">
            <a:avLst/>
          </a:prstGeom>
        </p:spPr>
        <p:txBody>
          <a:bodyPr vert="horz" lIns="91428" tIns="45715" rIns="91428" bIns="45715" rtlCol="0" anchor="ctr"/>
          <a:lstStyle>
            <a:lvl1pPr algn="r">
              <a:defRPr sz="2000">
                <a:solidFill>
                  <a:schemeClr val="bg1"/>
                </a:solidFill>
              </a:defRPr>
            </a:lvl1pPr>
          </a:lstStyle>
          <a:p>
            <a:fld id="{B32AB80A-78BA-6B42-BA0D-B44ACF890F5A}" type="slidenum">
              <a:rPr lang="en-US" smtClean="0"/>
              <a:pPr/>
              <a:t>‹#›</a:t>
            </a:fld>
            <a:endParaRPr lang="en-US" dirty="0"/>
          </a:p>
        </p:txBody>
      </p:sp>
      <p:sp>
        <p:nvSpPr>
          <p:cNvPr id="12" name="TextBox 11"/>
          <p:cNvSpPr txBox="1"/>
          <p:nvPr userDrawn="1"/>
        </p:nvSpPr>
        <p:spPr>
          <a:xfrm>
            <a:off x="11058844" y="6515991"/>
            <a:ext cx="1194122" cy="261600"/>
          </a:xfrm>
          <a:prstGeom prst="rect">
            <a:avLst/>
          </a:prstGeom>
          <a:noFill/>
        </p:spPr>
        <p:txBody>
          <a:bodyPr wrap="square" lIns="91428" tIns="45715" rIns="91428" bIns="45715" rtlCol="0" anchor="ctr">
            <a:spAutoFit/>
          </a:bodyPr>
          <a:lstStyle/>
          <a:p>
            <a:pPr marL="0" marR="0" lvl="0" indent="0" defTabSz="9142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mn-lt"/>
                <a:cs typeface="Arial"/>
              </a:rPr>
              <a:t>Capstone Project</a:t>
            </a:r>
            <a:endParaRPr kumimoji="0" lang="en-US" sz="1100" b="0" i="0" u="none" strike="noStrike" kern="0" cap="none" spc="0" normalizeH="0" baseline="0" noProof="0" dirty="0">
              <a:ln>
                <a:noFill/>
              </a:ln>
              <a:solidFill>
                <a:sysClr val="window" lastClr="FFFFFF"/>
              </a:solidFill>
              <a:effectLst/>
              <a:uLnTx/>
              <a:uFillTx/>
              <a:latin typeface="+mn-lt"/>
              <a:cs typeface="Arial"/>
            </a:endParaRPr>
          </a:p>
        </p:txBody>
      </p:sp>
      <p:cxnSp>
        <p:nvCxnSpPr>
          <p:cNvPr id="13" name="Straight Connector 12"/>
          <p:cNvCxnSpPr/>
          <p:nvPr userDrawn="1"/>
        </p:nvCxnSpPr>
        <p:spPr>
          <a:xfrm>
            <a:off x="11047412" y="6543217"/>
            <a:ext cx="0" cy="207147"/>
          </a:xfrm>
          <a:prstGeom prst="line">
            <a:avLst/>
          </a:prstGeom>
          <a:noFill/>
          <a:ln w="6350" cap="flat" cmpd="sng" algn="ctr">
            <a:solidFill>
              <a:sysClr val="window" lastClr="FFFFFF"/>
            </a:solidFill>
            <a:prstDash val="solid"/>
          </a:ln>
          <a:effectLst/>
        </p:spPr>
      </p:cxnSp>
    </p:spTree>
    <p:extLst>
      <p:ext uri="{BB962C8B-B14F-4D97-AF65-F5344CB8AC3E}">
        <p14:creationId xmlns:p14="http://schemas.microsoft.com/office/powerpoint/2010/main" val="3957828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8" r:id="rId5"/>
  </p:sldLayoutIdLst>
  <p:transition spd="slow">
    <p:push dir="u"/>
  </p:transition>
  <p:timing>
    <p:tnLst>
      <p:par>
        <p:cTn id="1" dur="indefinite" restart="never" nodeType="tmRoot"/>
      </p:par>
    </p:tnLst>
  </p:timing>
  <p:hf hdr="0" ftr="0" dt="0"/>
  <p:txStyles>
    <p:titleStyle>
      <a:lvl1pPr algn="l" defTabSz="914285" rtl="0" eaLnBrk="1" latinLnBrk="0" hangingPunct="1">
        <a:spcBef>
          <a:spcPct val="0"/>
        </a:spcBef>
        <a:buNone/>
        <a:defRPr lang="en-US" sz="4400" kern="1200" smtClean="0">
          <a:solidFill>
            <a:srgbClr val="1B6F1B"/>
          </a:solidFill>
          <a:latin typeface="+mj-lt"/>
          <a:ea typeface="+mj-ea"/>
          <a:cs typeface="+mj-cs"/>
        </a:defRPr>
      </a:lvl1pPr>
    </p:titleStyle>
    <p:bodyStyle>
      <a:lvl1pPr marL="342857" indent="-342857" algn="l" defTabSz="91428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58" indent="-285714" algn="l" defTabSz="91428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56" indent="-228572" algn="l" defTabSz="91428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00" indent="-228572" algn="l" defTabSz="91428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43" indent="-228572" algn="l" defTabSz="91428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287" indent="-228572" algn="l" defTabSz="91428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png"/><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ivethirtyeight/data/blob/master/pulitzer/pulitzer-circulation-data.csv" TargetMode="External"/><Relationship Id="rId4" Type="http://schemas.openxmlformats.org/officeDocument/2006/relationships/hyperlink" Target="http://www.usa.com/rank/us--crime-index--state-rank.htm" TargetMode="External"/><Relationship Id="rId5" Type="http://schemas.openxmlformats.org/officeDocument/2006/relationships/hyperlink" Target="https://ucr.fbi.gov/crime-in-the-u.s/2014/crime-in-the-u.s.-2014/tables/table-1"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hyperlink" Target="https://www.usgovernmentrevenue.com/download_multi_year_2000_2014USb_19c1li101mcn_F1cF0t" TargetMode="External"/><Relationship Id="rId4" Type="http://schemas.openxmlformats.org/officeDocument/2006/relationships/hyperlink" Target="https://www.census.gov/data/datasets/2016/demo/popest/state-total.ht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3412" y="1676400"/>
            <a:ext cx="8153399" cy="1314457"/>
          </a:xfrm>
        </p:spPr>
        <p:txBody>
          <a:bodyPr>
            <a:normAutofit/>
          </a:bodyPr>
          <a:lstStyle/>
          <a:p>
            <a:pPr algn="ctr"/>
            <a:r>
              <a:rPr lang="en-US" dirty="0" smtClean="0"/>
              <a:t>Pulitzer clustering using machine learning</a:t>
            </a:r>
            <a:endParaRPr lang="en-US" dirty="0"/>
          </a:p>
        </p:txBody>
      </p:sp>
      <p:sp>
        <p:nvSpPr>
          <p:cNvPr id="3" name="Subtitle 2"/>
          <p:cNvSpPr>
            <a:spLocks noGrp="1"/>
          </p:cNvSpPr>
          <p:nvPr>
            <p:ph type="subTitle" idx="1"/>
          </p:nvPr>
        </p:nvSpPr>
        <p:spPr>
          <a:xfrm>
            <a:off x="9447211" y="5638800"/>
            <a:ext cx="2712033" cy="685800"/>
          </a:xfrm>
        </p:spPr>
        <p:txBody>
          <a:bodyPr>
            <a:normAutofit fontScale="70000" lnSpcReduction="20000"/>
          </a:bodyPr>
          <a:lstStyle/>
          <a:p>
            <a:pPr algn="r"/>
            <a:r>
              <a:rPr lang="en-US" dirty="0" smtClean="0"/>
              <a:t>Final Report - 7</a:t>
            </a:r>
            <a:r>
              <a:rPr lang="en-US" baseline="30000" dirty="0" smtClean="0"/>
              <a:t>th</a:t>
            </a:r>
            <a:r>
              <a:rPr lang="en-US" dirty="0" smtClean="0"/>
              <a:t> Jan 2018</a:t>
            </a:r>
          </a:p>
          <a:p>
            <a:pPr algn="r"/>
            <a:r>
              <a:rPr lang="en-US" dirty="0" smtClean="0"/>
              <a:t>By: </a:t>
            </a:r>
            <a:r>
              <a:rPr lang="en-US" dirty="0" err="1" smtClean="0"/>
              <a:t>Subir</a:t>
            </a:r>
            <a:r>
              <a:rPr lang="en-US" dirty="0" smtClean="0"/>
              <a:t> Das</a:t>
            </a:r>
            <a:endParaRPr lang="en-US" dirty="0"/>
          </a:p>
        </p:txBody>
      </p:sp>
      <p:sp>
        <p:nvSpPr>
          <p:cNvPr id="4" name="Slide Number Placeholder 3"/>
          <p:cNvSpPr>
            <a:spLocks noGrp="1"/>
          </p:cNvSpPr>
          <p:nvPr>
            <p:ph type="sldNum" sz="quarter" idx="4"/>
          </p:nvPr>
        </p:nvSpPr>
        <p:spPr/>
        <p:txBody>
          <a:bodyPr/>
          <a:lstStyle/>
          <a:p>
            <a:fld id="{B32AB80A-78BA-6B42-BA0D-B44ACF890F5A}" type="slidenum">
              <a:rPr lang="en-US" smtClean="0"/>
              <a:pPr/>
              <a:t>1</a:t>
            </a:fld>
            <a:endParaRPr lang="en-US" dirty="0"/>
          </a:p>
        </p:txBody>
      </p:sp>
    </p:spTree>
    <p:extLst>
      <p:ext uri="{BB962C8B-B14F-4D97-AF65-F5344CB8AC3E}">
        <p14:creationId xmlns:p14="http://schemas.microsoft.com/office/powerpoint/2010/main" val="144304149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Data Exploration </a:t>
            </a:r>
            <a:r>
              <a:rPr lang="mr-IN" dirty="0" smtClean="0"/>
              <a:t>–</a:t>
            </a:r>
            <a:r>
              <a:rPr lang="en-US" dirty="0" smtClean="0"/>
              <a:t> Phase II</a:t>
            </a:r>
            <a:endParaRPr lang="en-US" dirty="0"/>
          </a:p>
        </p:txBody>
      </p:sp>
      <p:sp>
        <p:nvSpPr>
          <p:cNvPr id="5" name="TextBox 4"/>
          <p:cNvSpPr txBox="1"/>
          <p:nvPr/>
        </p:nvSpPr>
        <p:spPr>
          <a:xfrm>
            <a:off x="239420" y="4114800"/>
            <a:ext cx="11734800" cy="2339096"/>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1400" b="0" dirty="0" smtClean="0">
                <a:latin typeface="Calibri Light" pitchFamily="34" charset="0"/>
              </a:rPr>
              <a:t>Summary Statistics:</a:t>
            </a:r>
          </a:p>
          <a:p>
            <a:pPr marL="457200" indent="-457200" algn="l">
              <a:buFont typeface="+mj-lt"/>
              <a:buAutoNum type="arabicPeriod"/>
            </a:pPr>
            <a:r>
              <a:rPr lang="en-US" sz="1400" b="0" dirty="0" smtClean="0">
                <a:latin typeface="Calibri Light" pitchFamily="34" charset="0"/>
              </a:rPr>
              <a:t>Mean </a:t>
            </a:r>
            <a:r>
              <a:rPr lang="en-US" sz="1400" b="0" dirty="0">
                <a:latin typeface="Calibri Light" pitchFamily="34" charset="0"/>
              </a:rPr>
              <a:t>: 15.06 </a:t>
            </a:r>
            <a:endParaRPr lang="en-US" sz="1400" b="0" dirty="0" smtClean="0">
              <a:latin typeface="Calibri Light" pitchFamily="34" charset="0"/>
            </a:endParaRPr>
          </a:p>
          <a:p>
            <a:pPr marL="457200" indent="-457200" algn="l">
              <a:buFont typeface="+mj-lt"/>
              <a:buAutoNum type="arabicPeriod"/>
            </a:pPr>
            <a:r>
              <a:rPr lang="en-US" sz="1400" b="0" dirty="0" smtClean="0">
                <a:latin typeface="Calibri Light" pitchFamily="34" charset="0"/>
              </a:rPr>
              <a:t>Variance </a:t>
            </a:r>
            <a:r>
              <a:rPr lang="en-US" sz="1400" b="0" dirty="0">
                <a:latin typeface="Calibri Light" pitchFamily="34" charset="0"/>
              </a:rPr>
              <a:t>: 595.0164 </a:t>
            </a:r>
            <a:endParaRPr lang="en-US" sz="1400" b="0" dirty="0" smtClean="0">
              <a:latin typeface="Calibri Light" pitchFamily="34" charset="0"/>
            </a:endParaRPr>
          </a:p>
          <a:p>
            <a:pPr marL="457200" indent="-457200" algn="l">
              <a:buFont typeface="+mj-lt"/>
              <a:buAutoNum type="arabicPeriod"/>
            </a:pPr>
            <a:r>
              <a:rPr lang="en-US" sz="1400" b="0" dirty="0" smtClean="0">
                <a:latin typeface="Calibri Light" pitchFamily="34" charset="0"/>
              </a:rPr>
              <a:t>Skewness: </a:t>
            </a:r>
            <a:r>
              <a:rPr lang="en-US" sz="1400" b="0" dirty="0">
                <a:latin typeface="Calibri Light" pitchFamily="34" charset="0"/>
              </a:rPr>
              <a:t>2.8072431554058634 </a:t>
            </a:r>
            <a:endParaRPr lang="en-US" sz="1400" b="0" dirty="0" smtClean="0">
              <a:latin typeface="Calibri Light" pitchFamily="34" charset="0"/>
            </a:endParaRPr>
          </a:p>
          <a:p>
            <a:pPr marL="457200" indent="-457200" algn="l">
              <a:buFont typeface="+mj-lt"/>
              <a:buAutoNum type="arabicPeriod"/>
            </a:pPr>
            <a:r>
              <a:rPr lang="en-US" sz="1400" b="0" dirty="0" smtClean="0">
                <a:latin typeface="Calibri Light" pitchFamily="34" charset="0"/>
              </a:rPr>
              <a:t>Kurtosis </a:t>
            </a:r>
            <a:r>
              <a:rPr lang="en-US" sz="1400" b="0" dirty="0">
                <a:latin typeface="Calibri Light" pitchFamily="34" charset="0"/>
              </a:rPr>
              <a:t>: 7.563560952747379 </a:t>
            </a:r>
            <a:endParaRPr lang="en-US" sz="1400" b="0" dirty="0" smtClean="0">
              <a:latin typeface="Calibri Light" pitchFamily="34" charset="0"/>
            </a:endParaRPr>
          </a:p>
          <a:p>
            <a:pPr marL="457200" indent="-457200" algn="l">
              <a:buFont typeface="+mj-lt"/>
              <a:buAutoNum type="arabicPeriod"/>
            </a:pPr>
            <a:r>
              <a:rPr lang="en-US" sz="1400" b="0" dirty="0" smtClean="0">
                <a:latin typeface="Calibri Light" pitchFamily="34" charset="0"/>
              </a:rPr>
              <a:t>Median</a:t>
            </a:r>
            <a:r>
              <a:rPr lang="en-US" sz="1400" b="0" dirty="0">
                <a:latin typeface="Calibri Light" pitchFamily="34" charset="0"/>
              </a:rPr>
              <a:t>: 7.0 </a:t>
            </a:r>
            <a:endParaRPr lang="en-US" sz="1400" b="0" dirty="0" smtClean="0">
              <a:latin typeface="Calibri Light" pitchFamily="34" charset="0"/>
            </a:endParaRPr>
          </a:p>
          <a:p>
            <a:pPr marL="457200" indent="-457200" algn="l">
              <a:buFont typeface="+mj-lt"/>
              <a:buAutoNum type="arabicPeriod"/>
            </a:pPr>
            <a:r>
              <a:rPr lang="en-US" sz="1400" b="0" dirty="0" err="1">
                <a:latin typeface="Calibri Light" pitchFamily="34" charset="0"/>
              </a:rPr>
              <a:t>pValue</a:t>
            </a:r>
            <a:r>
              <a:rPr lang="en-US" sz="1400" b="0" dirty="0">
                <a:latin typeface="Calibri Light" pitchFamily="34" charset="0"/>
              </a:rPr>
              <a:t>: </a:t>
            </a:r>
            <a:r>
              <a:rPr lang="en-US" sz="1400" b="0" dirty="0" smtClean="0">
                <a:latin typeface="Calibri Light" pitchFamily="34" charset="0"/>
              </a:rPr>
              <a:t>1.5546437888e-11</a:t>
            </a:r>
          </a:p>
          <a:p>
            <a:pPr algn="l"/>
            <a:r>
              <a:rPr lang="en-US" sz="2400" b="0" dirty="0" smtClean="0">
                <a:latin typeface="Calibri Light" pitchFamily="34" charset="0"/>
              </a:rPr>
              <a:t>Observation: It looks like that Pulitzer </a:t>
            </a:r>
            <a:r>
              <a:rPr lang="en-US" sz="2400" b="0" dirty="0">
                <a:latin typeface="Calibri Light" pitchFamily="34" charset="0"/>
              </a:rPr>
              <a:t>Data is not a normal distribution</a:t>
            </a:r>
            <a:r>
              <a:rPr lang="en-US" sz="2400" b="0" dirty="0" smtClean="0">
                <a:latin typeface="Calibri Light" pitchFamily="34" charset="0"/>
              </a:rPr>
              <a:t>. This makes sense as Pulitzer is a highly respected price.  </a:t>
            </a:r>
            <a:endParaRPr lang="en-US" sz="2400" b="0" dirty="0">
              <a:latin typeface="Calibri Light" pitchFamily="34" charset="0"/>
            </a:endParaRPr>
          </a:p>
        </p:txBody>
      </p:sp>
      <p:pic>
        <p:nvPicPr>
          <p:cNvPr id="3" name="Picture 2"/>
          <p:cNvPicPr>
            <a:picLocks noChangeAspect="1"/>
          </p:cNvPicPr>
          <p:nvPr/>
        </p:nvPicPr>
        <p:blipFill>
          <a:blip r:embed="rId3"/>
          <a:stretch>
            <a:fillRect/>
          </a:stretch>
        </p:blipFill>
        <p:spPr>
          <a:xfrm>
            <a:off x="212950" y="457200"/>
            <a:ext cx="5119462" cy="3458528"/>
          </a:xfrm>
          <a:prstGeom prst="rect">
            <a:avLst/>
          </a:prstGeom>
        </p:spPr>
      </p:pic>
      <p:pic>
        <p:nvPicPr>
          <p:cNvPr id="4" name="Picture 3"/>
          <p:cNvPicPr>
            <a:picLocks noChangeAspect="1"/>
          </p:cNvPicPr>
          <p:nvPr/>
        </p:nvPicPr>
        <p:blipFill>
          <a:blip r:embed="rId4"/>
          <a:stretch>
            <a:fillRect/>
          </a:stretch>
        </p:blipFill>
        <p:spPr>
          <a:xfrm>
            <a:off x="6144110" y="457200"/>
            <a:ext cx="4850860" cy="3352800"/>
          </a:xfrm>
          <a:prstGeom prst="rect">
            <a:avLst/>
          </a:prstGeom>
        </p:spPr>
      </p:pic>
    </p:spTree>
    <p:extLst>
      <p:ext uri="{BB962C8B-B14F-4D97-AF65-F5344CB8AC3E}">
        <p14:creationId xmlns:p14="http://schemas.microsoft.com/office/powerpoint/2010/main" val="209181224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Modeling  </a:t>
            </a:r>
            <a:r>
              <a:rPr lang="mr-IN" dirty="0" smtClean="0"/>
              <a:t>–</a:t>
            </a:r>
            <a:r>
              <a:rPr lang="en-US" dirty="0" smtClean="0"/>
              <a:t> Phase III </a:t>
            </a:r>
            <a:r>
              <a:rPr lang="mr-IN" dirty="0" smtClean="0"/>
              <a:t>–</a:t>
            </a:r>
            <a:r>
              <a:rPr lang="en-US" dirty="0" smtClean="0"/>
              <a:t> K- Means and PCA</a:t>
            </a:r>
            <a:endParaRPr lang="en-US" dirty="0"/>
          </a:p>
        </p:txBody>
      </p:sp>
      <p:sp>
        <p:nvSpPr>
          <p:cNvPr id="5" name="TextBox 4"/>
          <p:cNvSpPr txBox="1"/>
          <p:nvPr/>
        </p:nvSpPr>
        <p:spPr>
          <a:xfrm>
            <a:off x="227012" y="6079963"/>
            <a:ext cx="11734800" cy="307771"/>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1400" b="0" dirty="0">
                <a:latin typeface="Calibri Light" pitchFamily="34" charset="0"/>
              </a:rPr>
              <a:t>K-Means and PCA to help with the </a:t>
            </a:r>
            <a:r>
              <a:rPr lang="en-US" sz="1400" b="0" dirty="0" smtClean="0">
                <a:latin typeface="Calibri Light" pitchFamily="34" charset="0"/>
              </a:rPr>
              <a:t>newspapers</a:t>
            </a:r>
            <a:r>
              <a:rPr lang="en-US" sz="1400" b="0" dirty="0">
                <a:latin typeface="Calibri Light" pitchFamily="34" charset="0"/>
              </a:rPr>
              <a:t>’ </a:t>
            </a:r>
            <a:r>
              <a:rPr lang="en-US" sz="1400" b="0" dirty="0" smtClean="0">
                <a:latin typeface="Calibri Light" pitchFamily="34" charset="0"/>
              </a:rPr>
              <a:t>segmentation</a:t>
            </a:r>
            <a:r>
              <a:rPr lang="en-US" sz="1400" b="0" dirty="0">
                <a:latin typeface="Calibri Light" pitchFamily="34" charset="0"/>
              </a:rPr>
              <a:t> </a:t>
            </a:r>
            <a:r>
              <a:rPr lang="en-US" sz="1400" b="0" dirty="0" smtClean="0">
                <a:latin typeface="Calibri Light" pitchFamily="34" charset="0"/>
              </a:rPr>
              <a:t>and </a:t>
            </a:r>
            <a:r>
              <a:rPr lang="en-US" sz="1400" b="0" dirty="0">
                <a:latin typeface="Calibri Light" pitchFamily="34" charset="0"/>
              </a:rPr>
              <a:t>dimension </a:t>
            </a:r>
            <a:r>
              <a:rPr lang="en-US" sz="1400" b="0" dirty="0" smtClean="0">
                <a:latin typeface="Calibri Light" pitchFamily="34" charset="0"/>
              </a:rPr>
              <a:t>reduction.</a:t>
            </a:r>
          </a:p>
        </p:txBody>
      </p:sp>
      <p:sp>
        <p:nvSpPr>
          <p:cNvPr id="6" name="TextBox 5"/>
          <p:cNvSpPr txBox="1"/>
          <p:nvPr/>
        </p:nvSpPr>
        <p:spPr>
          <a:xfrm>
            <a:off x="835024" y="760355"/>
            <a:ext cx="11353801" cy="307771"/>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1400" b="0" dirty="0" smtClean="0">
                <a:latin typeface="Calibri Light" pitchFamily="34" charset="0"/>
              </a:rPr>
              <a:t>The data was prepared by </a:t>
            </a:r>
            <a:r>
              <a:rPr lang="en-US" sz="1400" b="0" dirty="0" smtClean="0"/>
              <a:t>removing commas, changing </a:t>
            </a:r>
            <a:r>
              <a:rPr lang="en-US" sz="1400" b="0" dirty="0"/>
              <a:t>datatypes and US </a:t>
            </a:r>
            <a:r>
              <a:rPr lang="en-US" sz="1400" b="0" dirty="0" smtClean="0"/>
              <a:t>state name to </a:t>
            </a:r>
            <a:r>
              <a:rPr lang="en-US" sz="1400" b="0" dirty="0"/>
              <a:t>two digit code</a:t>
            </a:r>
            <a:r>
              <a:rPr lang="en-US" sz="1400" b="0" dirty="0" smtClean="0"/>
              <a:t>. Please see the below snips for details.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99" y="1522164"/>
            <a:ext cx="6132513" cy="2211636"/>
          </a:xfrm>
          <a:prstGeom prst="rect">
            <a:avLst/>
          </a:prstGeom>
        </p:spPr>
      </p:pic>
      <p:sp>
        <p:nvSpPr>
          <p:cNvPr id="10" name="TextBox 9"/>
          <p:cNvSpPr txBox="1"/>
          <p:nvPr/>
        </p:nvSpPr>
        <p:spPr>
          <a:xfrm>
            <a:off x="684212" y="1223774"/>
            <a:ext cx="2971800" cy="307777"/>
          </a:xfrm>
          <a:prstGeom prst="rect">
            <a:avLst/>
          </a:prstGeom>
          <a:noFill/>
        </p:spPr>
        <p:txBody>
          <a:bodyPr wrap="square" rtlCol="0">
            <a:spAutoFit/>
          </a:bodyPr>
          <a:lstStyle/>
          <a:p>
            <a:r>
              <a:rPr lang="en-US" sz="1400" b="1" dirty="0">
                <a:solidFill>
                  <a:schemeClr val="tx1">
                    <a:lumMod val="65000"/>
                    <a:lumOff val="35000"/>
                  </a:schemeClr>
                </a:solidFill>
                <a:latin typeface="Calibri Light" pitchFamily="34" charset="0"/>
                <a:cs typeface="Calibri"/>
              </a:rPr>
              <a:t>Before pre-processing:</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612" y="1531551"/>
            <a:ext cx="3733798" cy="2202249"/>
          </a:xfrm>
          <a:prstGeom prst="rect">
            <a:avLst/>
          </a:prstGeom>
        </p:spPr>
      </p:pic>
      <p:sp>
        <p:nvSpPr>
          <p:cNvPr id="12" name="TextBox 11"/>
          <p:cNvSpPr txBox="1"/>
          <p:nvPr/>
        </p:nvSpPr>
        <p:spPr>
          <a:xfrm>
            <a:off x="698984" y="3793638"/>
            <a:ext cx="2971800" cy="307777"/>
          </a:xfrm>
          <a:prstGeom prst="rect">
            <a:avLst/>
          </a:prstGeom>
          <a:noFill/>
        </p:spPr>
        <p:txBody>
          <a:bodyPr wrap="square" rtlCol="0">
            <a:spAutoFit/>
          </a:bodyPr>
          <a:lstStyle/>
          <a:p>
            <a:r>
              <a:rPr lang="en-US" sz="1400" b="1" dirty="0" smtClean="0">
                <a:solidFill>
                  <a:schemeClr val="tx1">
                    <a:lumMod val="65000"/>
                    <a:lumOff val="35000"/>
                  </a:schemeClr>
                </a:solidFill>
                <a:latin typeface="Calibri Light" pitchFamily="34" charset="0"/>
                <a:cs typeface="Calibri"/>
              </a:rPr>
              <a:t>After pre-processing</a:t>
            </a:r>
            <a:r>
              <a:rPr lang="en-US" sz="1400" b="1" dirty="0">
                <a:solidFill>
                  <a:schemeClr val="tx1">
                    <a:lumMod val="65000"/>
                    <a:lumOff val="35000"/>
                  </a:schemeClr>
                </a:solidFill>
                <a:latin typeface="Calibri Light" pitchFamily="34" charset="0"/>
                <a:cs typeface="Calibri"/>
              </a:rPr>
              <a: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71" y="4068336"/>
            <a:ext cx="6080141" cy="20447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5612" y="4068335"/>
            <a:ext cx="3733799" cy="2180065"/>
          </a:xfrm>
          <a:prstGeom prst="rect">
            <a:avLst/>
          </a:prstGeom>
        </p:spPr>
      </p:pic>
      <p:sp>
        <p:nvSpPr>
          <p:cNvPr id="15" name="TextBox 14"/>
          <p:cNvSpPr txBox="1"/>
          <p:nvPr/>
        </p:nvSpPr>
        <p:spPr>
          <a:xfrm>
            <a:off x="2665412" y="2057400"/>
            <a:ext cx="457200" cy="1447800"/>
          </a:xfrm>
          <a:prstGeom prst="rect">
            <a:avLst/>
          </a:prstGeom>
          <a:noFill/>
          <a:ln w="12700">
            <a:solidFill>
              <a:srgbClr val="FF0000">
                <a:alpha val="86000"/>
              </a:srgbClr>
            </a:solidFill>
          </a:ln>
        </p:spPr>
        <p:txBody>
          <a:bodyPr wrap="square" rtlCol="0">
            <a:spAutoFit/>
          </a:bodyPr>
          <a:lstStyle/>
          <a:p>
            <a:endParaRPr lang="en-US"/>
          </a:p>
        </p:txBody>
      </p:sp>
      <p:sp>
        <p:nvSpPr>
          <p:cNvPr id="16" name="TextBox 15"/>
          <p:cNvSpPr txBox="1"/>
          <p:nvPr/>
        </p:nvSpPr>
        <p:spPr>
          <a:xfrm>
            <a:off x="2436812" y="4494814"/>
            <a:ext cx="457200" cy="1447800"/>
          </a:xfrm>
          <a:prstGeom prst="rect">
            <a:avLst/>
          </a:prstGeom>
          <a:noFill/>
          <a:ln w="12700">
            <a:solidFill>
              <a:srgbClr val="00B050">
                <a:alpha val="86000"/>
              </a:srgbClr>
            </a:solidFill>
          </a:ln>
        </p:spPr>
        <p:txBody>
          <a:bodyPr wrap="square" rtlCol="0">
            <a:spAutoFit/>
          </a:bodyPr>
          <a:lstStyle/>
          <a:p>
            <a:endParaRPr lang="en-US"/>
          </a:p>
        </p:txBody>
      </p:sp>
      <p:sp>
        <p:nvSpPr>
          <p:cNvPr id="17" name="TextBox 16"/>
          <p:cNvSpPr txBox="1"/>
          <p:nvPr/>
        </p:nvSpPr>
        <p:spPr>
          <a:xfrm>
            <a:off x="11276012" y="1729368"/>
            <a:ext cx="457200" cy="1771344"/>
          </a:xfrm>
          <a:prstGeom prst="rect">
            <a:avLst/>
          </a:prstGeom>
          <a:noFill/>
          <a:ln w="12700">
            <a:solidFill>
              <a:srgbClr val="FF0000">
                <a:alpha val="86000"/>
              </a:srgbClr>
            </a:solidFill>
          </a:ln>
        </p:spPr>
        <p:txBody>
          <a:bodyPr wrap="square" rtlCol="0">
            <a:noAutofit/>
          </a:bodyPr>
          <a:lstStyle/>
          <a:p>
            <a:endParaRPr lang="en-US"/>
          </a:p>
        </p:txBody>
      </p:sp>
      <p:sp>
        <p:nvSpPr>
          <p:cNvPr id="18" name="TextBox 17"/>
          <p:cNvSpPr txBox="1"/>
          <p:nvPr/>
        </p:nvSpPr>
        <p:spPr>
          <a:xfrm>
            <a:off x="11261240" y="4399074"/>
            <a:ext cx="457200" cy="1849325"/>
          </a:xfrm>
          <a:prstGeom prst="rect">
            <a:avLst/>
          </a:prstGeom>
          <a:noFill/>
          <a:ln w="12700">
            <a:solidFill>
              <a:srgbClr val="00B050">
                <a:alpha val="86000"/>
              </a:srgbClr>
            </a:solidFill>
          </a:ln>
        </p:spPr>
        <p:txBody>
          <a:bodyPr wrap="square" rtlCol="0">
            <a:noAutofit/>
          </a:bodyPr>
          <a:lstStyle/>
          <a:p>
            <a:endParaRPr lang="en-US">
              <a:ln w="25400">
                <a:solidFill>
                  <a:srgbClr val="FF0000"/>
                </a:solidFill>
              </a:ln>
            </a:endParaRPr>
          </a:p>
        </p:txBody>
      </p:sp>
    </p:spTree>
    <p:extLst>
      <p:ext uri="{BB962C8B-B14F-4D97-AF65-F5344CB8AC3E}">
        <p14:creationId xmlns:p14="http://schemas.microsoft.com/office/powerpoint/2010/main" val="182315266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Modeling  </a:t>
            </a:r>
            <a:r>
              <a:rPr lang="mr-IN" dirty="0" smtClean="0"/>
              <a:t>–</a:t>
            </a:r>
            <a:r>
              <a:rPr lang="en-US" dirty="0" smtClean="0"/>
              <a:t> Phase III </a:t>
            </a:r>
            <a:r>
              <a:rPr lang="mr-IN" dirty="0" smtClean="0"/>
              <a:t>–</a:t>
            </a:r>
            <a:r>
              <a:rPr lang="en-US" dirty="0" smtClean="0"/>
              <a:t> K- Means and PCA</a:t>
            </a:r>
            <a:endParaRPr lang="en-US" dirty="0"/>
          </a:p>
        </p:txBody>
      </p:sp>
      <p:sp>
        <p:nvSpPr>
          <p:cNvPr id="5" name="TextBox 4"/>
          <p:cNvSpPr txBox="1"/>
          <p:nvPr/>
        </p:nvSpPr>
        <p:spPr>
          <a:xfrm>
            <a:off x="5713412" y="685800"/>
            <a:ext cx="5335587" cy="5257800"/>
          </a:xfrm>
          <a:prstGeom prst="rect">
            <a:avLst/>
          </a:prstGeom>
          <a:noFill/>
        </p:spPr>
        <p:txBody>
          <a:bodyPr wrap="square" lIns="91432" tIns="45717" rIns="91432" bIns="45717" rtlCol="0">
            <a:noAutofit/>
          </a:bodyPr>
          <a:lstStyle>
            <a:defPPr>
              <a:defRPr lang="en-US"/>
            </a:defPPr>
            <a:lvl1pPr algn="just" defTabSz="713274">
              <a:defRPr sz="2000" b="1">
                <a:solidFill>
                  <a:schemeClr val="tx1">
                    <a:lumMod val="65000"/>
                    <a:lumOff val="35000"/>
                  </a:schemeClr>
                </a:solidFill>
                <a:cs typeface="Calibri"/>
              </a:defRPr>
            </a:lvl1pPr>
          </a:lstStyle>
          <a:p>
            <a:pPr algn="l"/>
            <a:r>
              <a:rPr lang="en-US" sz="1400" b="0" dirty="0">
                <a:latin typeface="Calibri Light" pitchFamily="34" charset="0"/>
              </a:rPr>
              <a:t>K-Means and PCA to help with the </a:t>
            </a:r>
            <a:r>
              <a:rPr lang="en-US" sz="1400" b="0" dirty="0" smtClean="0">
                <a:latin typeface="Calibri Light" pitchFamily="34" charset="0"/>
              </a:rPr>
              <a:t>newspapers</a:t>
            </a:r>
            <a:r>
              <a:rPr lang="en-US" sz="1400" b="0" dirty="0">
                <a:latin typeface="Calibri Light" pitchFamily="34" charset="0"/>
              </a:rPr>
              <a:t>’ </a:t>
            </a:r>
            <a:r>
              <a:rPr lang="en-US" sz="1400" b="0" dirty="0" smtClean="0">
                <a:latin typeface="Calibri Light" pitchFamily="34" charset="0"/>
              </a:rPr>
              <a:t>segmentation</a:t>
            </a:r>
            <a:r>
              <a:rPr lang="en-US" sz="1400" b="0" dirty="0">
                <a:latin typeface="Calibri Light" pitchFamily="34" charset="0"/>
              </a:rPr>
              <a:t> </a:t>
            </a:r>
            <a:r>
              <a:rPr lang="en-US" sz="1400" b="0" dirty="0" smtClean="0">
                <a:latin typeface="Calibri Light" pitchFamily="34" charset="0"/>
              </a:rPr>
              <a:t>and </a:t>
            </a:r>
            <a:r>
              <a:rPr lang="en-US" sz="1400" b="0" dirty="0">
                <a:latin typeface="Calibri Light" pitchFamily="34" charset="0"/>
              </a:rPr>
              <a:t>dimension </a:t>
            </a:r>
            <a:r>
              <a:rPr lang="en-US" sz="1400" b="0" dirty="0" smtClean="0">
                <a:latin typeface="Calibri Light" pitchFamily="34" charset="0"/>
              </a:rPr>
              <a:t>reduction</a:t>
            </a:r>
            <a:r>
              <a:rPr lang="en-US" sz="1400" b="0" dirty="0">
                <a:latin typeface="Calibri Light" pitchFamily="34" charset="0"/>
              </a:rPr>
              <a:t>. </a:t>
            </a:r>
            <a:endParaRPr lang="en-US" sz="1400" b="0" dirty="0" smtClean="0">
              <a:latin typeface="Calibri Light" pitchFamily="34" charset="0"/>
            </a:endParaRPr>
          </a:p>
          <a:p>
            <a:pPr algn="l"/>
            <a:endParaRPr lang="en-US" sz="1400" b="0" dirty="0">
              <a:latin typeface="Calibri Light" pitchFamily="34" charset="0"/>
            </a:endParaRPr>
          </a:p>
          <a:p>
            <a:pPr algn="l"/>
            <a:r>
              <a:rPr lang="en-US" sz="1400" b="0" dirty="0" smtClean="0">
                <a:latin typeface="Calibri Light" pitchFamily="34" charset="0"/>
              </a:rPr>
              <a:t>K-Means: We </a:t>
            </a:r>
            <a:r>
              <a:rPr lang="en-US" sz="1400" b="0" dirty="0">
                <a:latin typeface="Calibri Light" pitchFamily="34" charset="0"/>
              </a:rPr>
              <a:t>plan to use the K-Means Clustering to maximize the distance between centroids and minimize the distance between data points and the respective centroid for the cluster they are in.</a:t>
            </a:r>
            <a:endParaRPr lang="en-US" sz="1400" b="0" dirty="0" smtClean="0">
              <a:latin typeface="Calibri Light" pitchFamily="34" charset="0"/>
            </a:endParaRPr>
          </a:p>
          <a:p>
            <a:pPr algn="l"/>
            <a:endParaRPr lang="en-US" sz="1400" b="0" dirty="0" smtClean="0">
              <a:latin typeface="Calibri Light" pitchFamily="34" charset="0"/>
            </a:endParaRPr>
          </a:p>
          <a:p>
            <a:pPr algn="l"/>
            <a:r>
              <a:rPr lang="en-US" sz="1400" b="0" dirty="0">
                <a:latin typeface="Calibri Light" pitchFamily="34" charset="0"/>
              </a:rPr>
              <a:t>from </a:t>
            </a:r>
            <a:r>
              <a:rPr lang="en-US" sz="1400" b="0" dirty="0" err="1">
                <a:latin typeface="Calibri Light" pitchFamily="34" charset="0"/>
              </a:rPr>
              <a:t>sklearn.cluster</a:t>
            </a:r>
            <a:r>
              <a:rPr lang="en-US" sz="1400" b="0" dirty="0">
                <a:latin typeface="Calibri Light" pitchFamily="34" charset="0"/>
              </a:rPr>
              <a:t> import </a:t>
            </a:r>
            <a:r>
              <a:rPr lang="en-US" sz="1400" b="0" dirty="0" err="1" smtClean="0">
                <a:latin typeface="Calibri Light" pitchFamily="34" charset="0"/>
              </a:rPr>
              <a:t>Kmeans</a:t>
            </a:r>
            <a:endParaRPr lang="en-US" sz="1400" b="0" dirty="0" smtClean="0">
              <a:latin typeface="Calibri Light" pitchFamily="34" charset="0"/>
            </a:endParaRPr>
          </a:p>
          <a:p>
            <a:pPr algn="l"/>
            <a:r>
              <a:rPr lang="en-US" sz="1400" b="0" dirty="0" smtClean="0">
                <a:latin typeface="Calibri Light" pitchFamily="34" charset="0"/>
              </a:rPr>
              <a:t>Ks=range(2,11)</a:t>
            </a:r>
          </a:p>
          <a:p>
            <a:pPr algn="l"/>
            <a:r>
              <a:rPr lang="en-US" sz="1400" b="0" dirty="0" smtClean="0">
                <a:latin typeface="Calibri Light" pitchFamily="34" charset="0"/>
              </a:rPr>
              <a:t>inertias </a:t>
            </a:r>
            <a:r>
              <a:rPr lang="en-US" sz="1400" b="0" dirty="0">
                <a:latin typeface="Calibri Light" pitchFamily="34" charset="0"/>
              </a:rPr>
              <a:t>= </a:t>
            </a:r>
            <a:r>
              <a:rPr lang="en-US" sz="1400" b="0" dirty="0" smtClean="0">
                <a:latin typeface="Calibri Light" pitchFamily="34" charset="0"/>
              </a:rPr>
              <a:t>[]</a:t>
            </a:r>
          </a:p>
          <a:p>
            <a:pPr algn="l"/>
            <a:r>
              <a:rPr lang="en-US" sz="1400" b="0" dirty="0" smtClean="0">
                <a:latin typeface="Calibri Light" pitchFamily="34" charset="0"/>
              </a:rPr>
              <a:t>for </a:t>
            </a:r>
            <a:r>
              <a:rPr lang="en-US" sz="1400" b="0" dirty="0">
                <a:latin typeface="Calibri Light" pitchFamily="34" charset="0"/>
              </a:rPr>
              <a:t>k in Ks: </a:t>
            </a:r>
            <a:endParaRPr lang="en-US" sz="1400" b="0" dirty="0" smtClean="0">
              <a:latin typeface="Calibri Light" pitchFamily="34" charset="0"/>
            </a:endParaRPr>
          </a:p>
          <a:p>
            <a:pPr algn="l"/>
            <a:r>
              <a:rPr lang="en-US" sz="1400" b="0" dirty="0">
                <a:latin typeface="Calibri Light" pitchFamily="34" charset="0"/>
              </a:rPr>
              <a:t> </a:t>
            </a:r>
            <a:r>
              <a:rPr lang="en-US" sz="1400" b="0" dirty="0" smtClean="0">
                <a:latin typeface="Calibri Light" pitchFamily="34" charset="0"/>
              </a:rPr>
              <a:t>      model </a:t>
            </a:r>
            <a:r>
              <a:rPr lang="en-US" sz="1400" b="0" dirty="0">
                <a:latin typeface="Calibri Light" pitchFamily="34" charset="0"/>
              </a:rPr>
              <a:t>= </a:t>
            </a:r>
            <a:r>
              <a:rPr lang="en-US" sz="1400" b="0" dirty="0" err="1">
                <a:latin typeface="Calibri Light" pitchFamily="34" charset="0"/>
              </a:rPr>
              <a:t>KMeans</a:t>
            </a:r>
            <a:r>
              <a:rPr lang="en-US" sz="1400" b="0" dirty="0">
                <a:latin typeface="Calibri Light" pitchFamily="34" charset="0"/>
              </a:rPr>
              <a:t>(</a:t>
            </a:r>
            <a:r>
              <a:rPr lang="en-US" sz="1400" b="0" dirty="0" err="1">
                <a:latin typeface="Calibri Light" pitchFamily="34" charset="0"/>
              </a:rPr>
              <a:t>n_clusters</a:t>
            </a:r>
            <a:r>
              <a:rPr lang="en-US" sz="1400" b="0" dirty="0">
                <a:latin typeface="Calibri Light" pitchFamily="34" charset="0"/>
              </a:rPr>
              <a:t>=k) </a:t>
            </a:r>
            <a:endParaRPr lang="en-US" sz="1400" b="0" dirty="0" smtClean="0">
              <a:latin typeface="Calibri Light" pitchFamily="34" charset="0"/>
            </a:endParaRPr>
          </a:p>
          <a:p>
            <a:pPr algn="l"/>
            <a:r>
              <a:rPr lang="en-US" sz="1400" b="0" dirty="0" smtClean="0">
                <a:latin typeface="Calibri Light" pitchFamily="34" charset="0"/>
              </a:rPr>
              <a:t>       </a:t>
            </a:r>
            <a:r>
              <a:rPr lang="en-US" sz="1400" b="0" dirty="0" err="1" smtClean="0">
                <a:latin typeface="Calibri Light" pitchFamily="34" charset="0"/>
              </a:rPr>
              <a:t>model.fit</a:t>
            </a:r>
            <a:r>
              <a:rPr lang="en-US" sz="1400" b="0" dirty="0" smtClean="0">
                <a:latin typeface="Calibri Light" pitchFamily="34" charset="0"/>
              </a:rPr>
              <a:t>(X</a:t>
            </a:r>
            <a:r>
              <a:rPr lang="en-US" sz="1400" b="0" dirty="0">
                <a:latin typeface="Calibri Light" pitchFamily="34" charset="0"/>
              </a:rPr>
              <a:t>)    </a:t>
            </a:r>
            <a:endParaRPr lang="en-US" sz="1400" b="0" dirty="0" smtClean="0">
              <a:latin typeface="Calibri Light" pitchFamily="34" charset="0"/>
            </a:endParaRPr>
          </a:p>
          <a:p>
            <a:pPr algn="l"/>
            <a:r>
              <a:rPr lang="en-US" sz="1400" b="0" dirty="0" smtClean="0">
                <a:latin typeface="Calibri Light" pitchFamily="34" charset="0"/>
              </a:rPr>
              <a:t>       </a:t>
            </a:r>
            <a:r>
              <a:rPr lang="en-US" sz="1400" b="0" dirty="0" err="1" smtClean="0">
                <a:latin typeface="Calibri Light" pitchFamily="34" charset="0"/>
              </a:rPr>
              <a:t>inertias.append</a:t>
            </a:r>
            <a:r>
              <a:rPr lang="en-US" sz="1400" b="0" dirty="0" smtClean="0">
                <a:latin typeface="Calibri Light" pitchFamily="34" charset="0"/>
              </a:rPr>
              <a:t>(</a:t>
            </a:r>
            <a:r>
              <a:rPr lang="en-US" sz="1400" b="0" dirty="0" err="1" smtClean="0">
                <a:latin typeface="Calibri Light" pitchFamily="34" charset="0"/>
              </a:rPr>
              <a:t>model.inertia</a:t>
            </a:r>
            <a:r>
              <a:rPr lang="en-US" sz="1400" b="0" dirty="0">
                <a:latin typeface="Calibri Light" pitchFamily="34" charset="0"/>
              </a:rPr>
              <a:t>_)</a:t>
            </a:r>
          </a:p>
          <a:p>
            <a:pPr algn="l"/>
            <a:endParaRPr lang="en-US" sz="1400" u="sng" dirty="0">
              <a:latin typeface="Calibri Light" pitchFamily="34" charset="0"/>
            </a:endParaRPr>
          </a:p>
          <a:p>
            <a:pPr algn="l"/>
            <a:endParaRPr lang="en-US" sz="1400" u="sng" dirty="0" smtClean="0">
              <a:latin typeface="Calibri Light" pitchFamily="34" charset="0"/>
            </a:endParaRPr>
          </a:p>
          <a:p>
            <a:pPr algn="l"/>
            <a:endParaRPr lang="en-US" sz="1400" u="sng" dirty="0">
              <a:latin typeface="Calibri Light" pitchFamily="34" charset="0"/>
            </a:endParaRPr>
          </a:p>
          <a:p>
            <a:pPr algn="l"/>
            <a:endParaRPr lang="en-US" sz="1400" u="sng" dirty="0" smtClean="0">
              <a:latin typeface="Calibri Light" pitchFamily="34" charset="0"/>
            </a:endParaRPr>
          </a:p>
          <a:p>
            <a:pPr algn="l"/>
            <a:endParaRPr lang="en-US" sz="1400" u="sng" dirty="0">
              <a:latin typeface="Calibri Light" pitchFamily="34" charset="0"/>
            </a:endParaRPr>
          </a:p>
          <a:p>
            <a:pPr algn="l"/>
            <a:endParaRPr lang="en-US" sz="1400" u="sng" dirty="0" smtClean="0">
              <a:latin typeface="Calibri Light" pitchFamily="34" charset="0"/>
            </a:endParaRPr>
          </a:p>
          <a:p>
            <a:pPr algn="l"/>
            <a:r>
              <a:rPr lang="en-US" sz="1400" u="sng" dirty="0" smtClean="0">
                <a:latin typeface="Calibri Light" pitchFamily="34" charset="0"/>
              </a:rPr>
              <a:t>Observation:</a:t>
            </a:r>
          </a:p>
          <a:p>
            <a:pPr algn="l"/>
            <a:r>
              <a:rPr lang="en-US" sz="1400" b="0" dirty="0" smtClean="0">
                <a:latin typeface="Calibri Light" pitchFamily="34" charset="0"/>
              </a:rPr>
              <a:t>We </a:t>
            </a:r>
            <a:r>
              <a:rPr lang="en-US" sz="1400" b="0" dirty="0">
                <a:latin typeface="Calibri Light" pitchFamily="34" charset="0"/>
              </a:rPr>
              <a:t>can see that between K=4 and K=5 the error did not drop </a:t>
            </a:r>
            <a:r>
              <a:rPr lang="en-US" sz="1400" b="0" dirty="0" smtClean="0">
                <a:latin typeface="Calibri Light" pitchFamily="34" charset="0"/>
              </a:rPr>
              <a:t>significantly</a:t>
            </a:r>
            <a:r>
              <a:rPr lang="en-US" sz="1400" b="0" dirty="0">
                <a:latin typeface="Calibri Light" pitchFamily="34" charset="0"/>
              </a:rPr>
              <a:t>. We can </a:t>
            </a:r>
            <a:r>
              <a:rPr lang="en-US" sz="1400" b="0" dirty="0" smtClean="0">
                <a:latin typeface="Calibri Light" pitchFamily="34" charset="0"/>
              </a:rPr>
              <a:t>safely </a:t>
            </a:r>
            <a:r>
              <a:rPr lang="en-US" sz="1400" b="0" dirty="0">
                <a:latin typeface="Calibri Light" pitchFamily="34" charset="0"/>
              </a:rPr>
              <a:t>select K=4 as our best case value of </a:t>
            </a:r>
            <a:r>
              <a:rPr lang="en-US" sz="1400" b="0" dirty="0" smtClean="0">
                <a:latin typeface="Calibri Light" pitchFamily="34" charset="0"/>
              </a:rPr>
              <a:t>k for K-Means clustering algorithm.</a:t>
            </a:r>
          </a:p>
        </p:txBody>
      </p:sp>
      <p:pic>
        <p:nvPicPr>
          <p:cNvPr id="3" name="Picture 2"/>
          <p:cNvPicPr>
            <a:picLocks noChangeAspect="1"/>
          </p:cNvPicPr>
          <p:nvPr/>
        </p:nvPicPr>
        <p:blipFill>
          <a:blip r:embed="rId3"/>
          <a:stretch>
            <a:fillRect/>
          </a:stretch>
        </p:blipFill>
        <p:spPr>
          <a:xfrm>
            <a:off x="227012" y="685800"/>
            <a:ext cx="4114800" cy="2982596"/>
          </a:xfrm>
          <a:prstGeom prst="rect">
            <a:avLst/>
          </a:prstGeom>
        </p:spPr>
      </p:pic>
      <p:pic>
        <p:nvPicPr>
          <p:cNvPr id="4" name="Picture 3"/>
          <p:cNvPicPr>
            <a:picLocks noChangeAspect="1"/>
          </p:cNvPicPr>
          <p:nvPr/>
        </p:nvPicPr>
        <p:blipFill>
          <a:blip r:embed="rId4"/>
          <a:stretch>
            <a:fillRect/>
          </a:stretch>
        </p:blipFill>
        <p:spPr>
          <a:xfrm>
            <a:off x="455612" y="3737778"/>
            <a:ext cx="3886200" cy="2434422"/>
          </a:xfrm>
          <a:prstGeom prst="rect">
            <a:avLst/>
          </a:prstGeom>
        </p:spPr>
      </p:pic>
      <p:cxnSp>
        <p:nvCxnSpPr>
          <p:cNvPr id="8" name="Straight Connector 7"/>
          <p:cNvCxnSpPr/>
          <p:nvPr/>
        </p:nvCxnSpPr>
        <p:spPr>
          <a:xfrm>
            <a:off x="4951412" y="685800"/>
            <a:ext cx="0" cy="533400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88826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Modeling  </a:t>
            </a:r>
            <a:r>
              <a:rPr lang="mr-IN" dirty="0" smtClean="0"/>
              <a:t>–</a:t>
            </a:r>
            <a:r>
              <a:rPr lang="en-US" dirty="0" smtClean="0"/>
              <a:t> Phase III </a:t>
            </a:r>
            <a:r>
              <a:rPr lang="mr-IN" dirty="0" smtClean="0"/>
              <a:t>–</a:t>
            </a:r>
            <a:r>
              <a:rPr lang="en-US" dirty="0" smtClean="0"/>
              <a:t> K- Means and PCA</a:t>
            </a:r>
            <a:endParaRPr lang="en-US" dirty="0"/>
          </a:p>
        </p:txBody>
      </p:sp>
      <p:sp>
        <p:nvSpPr>
          <p:cNvPr id="5" name="TextBox 4"/>
          <p:cNvSpPr txBox="1"/>
          <p:nvPr/>
        </p:nvSpPr>
        <p:spPr>
          <a:xfrm>
            <a:off x="6621527" y="5181600"/>
            <a:ext cx="5335587" cy="1081573"/>
          </a:xfrm>
          <a:prstGeom prst="rect">
            <a:avLst/>
          </a:prstGeom>
          <a:noFill/>
        </p:spPr>
        <p:txBody>
          <a:bodyPr wrap="square" lIns="91432" tIns="45717" rIns="91432" bIns="45717" rtlCol="0">
            <a:noAutofit/>
          </a:bodyPr>
          <a:lstStyle>
            <a:defPPr>
              <a:defRPr lang="en-US"/>
            </a:defPPr>
            <a:lvl1pPr algn="just" defTabSz="713274">
              <a:defRPr sz="2000" b="1">
                <a:solidFill>
                  <a:schemeClr val="tx1">
                    <a:lumMod val="65000"/>
                    <a:lumOff val="35000"/>
                  </a:schemeClr>
                </a:solidFill>
                <a:cs typeface="Calibri"/>
              </a:defRPr>
            </a:lvl1pPr>
          </a:lstStyle>
          <a:p>
            <a:pPr algn="l"/>
            <a:r>
              <a:rPr lang="en-US" u="sng" dirty="0" smtClean="0">
                <a:latin typeface="Calibri Light" pitchFamily="34" charset="0"/>
              </a:rPr>
              <a:t>Conclusion</a:t>
            </a:r>
            <a:r>
              <a:rPr lang="en-US" sz="1400" dirty="0">
                <a:latin typeface="Calibri Light" pitchFamily="34" charset="0"/>
              </a:rPr>
              <a:t>:</a:t>
            </a:r>
          </a:p>
          <a:p>
            <a:pPr algn="l"/>
            <a:r>
              <a:rPr lang="en-US" sz="1400" b="0" dirty="0">
                <a:latin typeface="Calibri Light" pitchFamily="34" charset="0"/>
              </a:rPr>
              <a:t>We have mapped the newspapers into 4 clusters based on Crime, </a:t>
            </a:r>
            <a:r>
              <a:rPr lang="en-US" sz="1400" b="0" dirty="0" smtClean="0">
                <a:latin typeface="Calibri Light" pitchFamily="34" charset="0"/>
              </a:rPr>
              <a:t>GDP, Population</a:t>
            </a:r>
            <a:r>
              <a:rPr lang="en-US" sz="1400" b="0" dirty="0">
                <a:latin typeface="Calibri Light" pitchFamily="34" charset="0"/>
              </a:rPr>
              <a:t> </a:t>
            </a:r>
            <a:r>
              <a:rPr lang="en-US" sz="1400" b="0" dirty="0" smtClean="0">
                <a:latin typeface="Calibri Light" pitchFamily="34" charset="0"/>
              </a:rPr>
              <a:t>and Pulitzer.</a:t>
            </a:r>
            <a:endParaRPr lang="en-US" sz="1400" b="0" dirty="0" smtClean="0">
              <a:latin typeface="Calibri Light" pitchFamily="34" charset="0"/>
            </a:endParaRPr>
          </a:p>
        </p:txBody>
      </p:sp>
      <p:pic>
        <p:nvPicPr>
          <p:cNvPr id="6" name="Picture 5"/>
          <p:cNvPicPr>
            <a:picLocks noChangeAspect="1"/>
          </p:cNvPicPr>
          <p:nvPr/>
        </p:nvPicPr>
        <p:blipFill>
          <a:blip r:embed="rId3"/>
          <a:stretch>
            <a:fillRect/>
          </a:stretch>
        </p:blipFill>
        <p:spPr>
          <a:xfrm>
            <a:off x="303212" y="685800"/>
            <a:ext cx="3782961" cy="2514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12" y="470419"/>
            <a:ext cx="2895600" cy="3339581"/>
          </a:xfrm>
          <a:prstGeom prst="rect">
            <a:avLst/>
          </a:prstGeom>
        </p:spPr>
      </p:pic>
      <p:sp>
        <p:nvSpPr>
          <p:cNvPr id="9" name="TextBox 8"/>
          <p:cNvSpPr txBox="1"/>
          <p:nvPr/>
        </p:nvSpPr>
        <p:spPr>
          <a:xfrm>
            <a:off x="303212" y="3662266"/>
            <a:ext cx="5679267" cy="2667000"/>
          </a:xfrm>
          <a:prstGeom prst="rect">
            <a:avLst/>
          </a:prstGeom>
          <a:noFill/>
        </p:spPr>
        <p:txBody>
          <a:bodyPr wrap="square" lIns="91432" tIns="45717" rIns="91432" bIns="45717" rtlCol="0">
            <a:noAutofit/>
          </a:bodyPr>
          <a:lstStyle>
            <a:defPPr>
              <a:defRPr lang="en-US"/>
            </a:defPPr>
            <a:lvl1pPr algn="just" defTabSz="713274">
              <a:defRPr sz="2000" b="1">
                <a:solidFill>
                  <a:schemeClr val="tx1">
                    <a:lumMod val="65000"/>
                    <a:lumOff val="35000"/>
                  </a:schemeClr>
                </a:solidFill>
                <a:cs typeface="Calibri"/>
              </a:defRPr>
            </a:lvl1pPr>
          </a:lstStyle>
          <a:p>
            <a:pPr algn="l"/>
            <a:r>
              <a:rPr lang="en-US" sz="1400" b="0" dirty="0" smtClean="0">
                <a:latin typeface="Calibri Light" pitchFamily="34" charset="0"/>
              </a:rPr>
              <a:t>PCA: We </a:t>
            </a:r>
            <a:r>
              <a:rPr lang="en-US" sz="1400" b="0" dirty="0">
                <a:latin typeface="Calibri Light" pitchFamily="34" charset="0"/>
              </a:rPr>
              <a:t>plan to use the </a:t>
            </a:r>
            <a:r>
              <a:rPr lang="en-US" sz="1400" b="0" dirty="0" smtClean="0">
                <a:latin typeface="Calibri Light" pitchFamily="34" charset="0"/>
              </a:rPr>
              <a:t>same number of components as K-Means i.e.  4.</a:t>
            </a:r>
          </a:p>
          <a:p>
            <a:pPr algn="l"/>
            <a:endParaRPr lang="en-US" sz="1400" b="0" dirty="0" smtClean="0">
              <a:latin typeface="Calibri Light" pitchFamily="34" charset="0"/>
            </a:endParaRPr>
          </a:p>
          <a:p>
            <a:pPr algn="l"/>
            <a:r>
              <a:rPr lang="en-US" sz="1400" b="0" dirty="0">
                <a:latin typeface="Calibri Light" pitchFamily="34" charset="0"/>
              </a:rPr>
              <a:t>from </a:t>
            </a:r>
            <a:r>
              <a:rPr lang="en-US" sz="1400" b="0" dirty="0" err="1">
                <a:latin typeface="Calibri Light" pitchFamily="34" charset="0"/>
              </a:rPr>
              <a:t>sklearn.decomposition</a:t>
            </a:r>
            <a:r>
              <a:rPr lang="en-US" sz="1400" b="0" dirty="0">
                <a:latin typeface="Calibri Light" pitchFamily="34" charset="0"/>
              </a:rPr>
              <a:t> import </a:t>
            </a:r>
            <a:r>
              <a:rPr lang="en-US" sz="1400" b="0" dirty="0" smtClean="0">
                <a:latin typeface="Calibri Light" pitchFamily="34" charset="0"/>
              </a:rPr>
              <a:t>PCA</a:t>
            </a:r>
          </a:p>
          <a:p>
            <a:pPr algn="l"/>
            <a:r>
              <a:rPr lang="en-US" sz="1400" b="0" dirty="0" err="1" smtClean="0">
                <a:latin typeface="Calibri Light" pitchFamily="34" charset="0"/>
              </a:rPr>
              <a:t>pca</a:t>
            </a:r>
            <a:r>
              <a:rPr lang="en-US" sz="1400" b="0" dirty="0" smtClean="0">
                <a:latin typeface="Calibri Light" pitchFamily="34" charset="0"/>
              </a:rPr>
              <a:t> </a:t>
            </a:r>
            <a:r>
              <a:rPr lang="en-US" sz="1400" b="0" dirty="0">
                <a:latin typeface="Calibri Light" pitchFamily="34" charset="0"/>
              </a:rPr>
              <a:t>= PCA(</a:t>
            </a:r>
            <a:r>
              <a:rPr lang="en-US" sz="1400" b="0" dirty="0" err="1">
                <a:latin typeface="Calibri Light" pitchFamily="34" charset="0"/>
              </a:rPr>
              <a:t>n_components</a:t>
            </a:r>
            <a:r>
              <a:rPr lang="en-US" sz="1400" b="0" dirty="0">
                <a:latin typeface="Calibri Light" pitchFamily="34" charset="0"/>
              </a:rPr>
              <a:t> </a:t>
            </a:r>
            <a:r>
              <a:rPr lang="en-US" sz="1400" b="0" dirty="0" smtClean="0">
                <a:latin typeface="Calibri Light" pitchFamily="34" charset="0"/>
              </a:rPr>
              <a:t>=4)</a:t>
            </a:r>
          </a:p>
          <a:p>
            <a:pPr algn="l"/>
            <a:r>
              <a:rPr lang="en-US" sz="1400" b="0" dirty="0" err="1" smtClean="0">
                <a:latin typeface="Calibri Light" pitchFamily="34" charset="0"/>
              </a:rPr>
              <a:t>pca.fit</a:t>
            </a:r>
            <a:r>
              <a:rPr lang="en-US" sz="1400" b="0" dirty="0" smtClean="0">
                <a:latin typeface="Calibri Light" pitchFamily="34" charset="0"/>
              </a:rPr>
              <a:t>(X)</a:t>
            </a:r>
          </a:p>
          <a:p>
            <a:pPr algn="l"/>
            <a:r>
              <a:rPr lang="en-US" sz="1400" b="0" dirty="0" err="1" smtClean="0">
                <a:latin typeface="Calibri Light" pitchFamily="34" charset="0"/>
              </a:rPr>
              <a:t>pca_features</a:t>
            </a:r>
            <a:r>
              <a:rPr lang="en-US" sz="1400" b="0" dirty="0" smtClean="0">
                <a:latin typeface="Calibri Light" pitchFamily="34" charset="0"/>
              </a:rPr>
              <a:t>=</a:t>
            </a:r>
            <a:r>
              <a:rPr lang="en-US" sz="1400" b="0" dirty="0" err="1" smtClean="0">
                <a:latin typeface="Calibri Light" pitchFamily="34" charset="0"/>
              </a:rPr>
              <a:t>pca.transform</a:t>
            </a:r>
            <a:r>
              <a:rPr lang="en-US" sz="1400" b="0" dirty="0" smtClean="0">
                <a:latin typeface="Calibri Light" pitchFamily="34" charset="0"/>
              </a:rPr>
              <a:t>(X)</a:t>
            </a:r>
          </a:p>
          <a:p>
            <a:pPr algn="l"/>
            <a:endParaRPr lang="en-US" sz="1400" b="0" dirty="0" smtClean="0">
              <a:latin typeface="Calibri Light" pitchFamily="34" charset="0"/>
            </a:endParaRPr>
          </a:p>
          <a:p>
            <a:pPr algn="l"/>
            <a:r>
              <a:rPr lang="en-US" sz="1400" b="0" dirty="0" err="1" smtClean="0">
                <a:latin typeface="Calibri Light" pitchFamily="34" charset="0"/>
              </a:rPr>
              <a:t>df_pulitzer</a:t>
            </a:r>
            <a:r>
              <a:rPr lang="en-US" sz="1400" b="0" dirty="0">
                <a:latin typeface="Calibri Light" pitchFamily="34" charset="0"/>
              </a:rPr>
              <a:t>['x']=</a:t>
            </a:r>
            <a:r>
              <a:rPr lang="en-US" sz="1400" b="0" dirty="0" err="1">
                <a:latin typeface="Calibri Light" pitchFamily="34" charset="0"/>
              </a:rPr>
              <a:t>pca_features</a:t>
            </a:r>
            <a:r>
              <a:rPr lang="en-US" sz="1400" b="0" dirty="0">
                <a:latin typeface="Calibri Light" pitchFamily="34" charset="0"/>
              </a:rPr>
              <a:t>[:,0</a:t>
            </a:r>
            <a:r>
              <a:rPr lang="en-US" sz="1400" b="0" dirty="0" smtClean="0">
                <a:latin typeface="Calibri Light" pitchFamily="34" charset="0"/>
              </a:rPr>
              <a:t>]</a:t>
            </a:r>
          </a:p>
          <a:p>
            <a:pPr algn="l"/>
            <a:r>
              <a:rPr lang="en-US" sz="1400" b="0" dirty="0" err="1" smtClean="0">
                <a:latin typeface="Calibri Light" pitchFamily="34" charset="0"/>
              </a:rPr>
              <a:t>df_pulitzer</a:t>
            </a:r>
            <a:r>
              <a:rPr lang="en-US" sz="1400" b="0" dirty="0">
                <a:latin typeface="Calibri Light" pitchFamily="34" charset="0"/>
              </a:rPr>
              <a:t>['y']=</a:t>
            </a:r>
            <a:r>
              <a:rPr lang="en-US" sz="1400" b="0" dirty="0" err="1">
                <a:latin typeface="Calibri Light" pitchFamily="34" charset="0"/>
              </a:rPr>
              <a:t>pca_features</a:t>
            </a:r>
            <a:r>
              <a:rPr lang="en-US" sz="1400" b="0" dirty="0">
                <a:latin typeface="Calibri Light" pitchFamily="34" charset="0"/>
              </a:rPr>
              <a:t>[:,1]</a:t>
            </a:r>
            <a:endParaRPr lang="en-US" sz="1400" u="sng" dirty="0">
              <a:latin typeface="Calibri Light" pitchFamily="34" charset="0"/>
            </a:endParaRPr>
          </a:p>
          <a:p>
            <a:pPr algn="l"/>
            <a:endParaRPr lang="en-US" sz="1400" u="sng" dirty="0">
              <a:latin typeface="Calibri Light" pitchFamily="34" charset="0"/>
            </a:endParaRPr>
          </a:p>
          <a:p>
            <a:pPr algn="l"/>
            <a:r>
              <a:rPr lang="en-US" sz="1100" b="0" dirty="0" err="1">
                <a:latin typeface="Calibri Light" pitchFamily="34" charset="0"/>
              </a:rPr>
              <a:t>df_result</a:t>
            </a:r>
            <a:r>
              <a:rPr lang="en-US" sz="1100" b="0" dirty="0">
                <a:latin typeface="Calibri Light" pitchFamily="34" charset="0"/>
              </a:rPr>
              <a:t>=</a:t>
            </a:r>
            <a:r>
              <a:rPr lang="en-US" sz="1100" b="0" dirty="0" err="1">
                <a:latin typeface="Calibri Light" pitchFamily="34" charset="0"/>
              </a:rPr>
              <a:t>df_pulitzer.groupby</a:t>
            </a:r>
            <a:r>
              <a:rPr lang="en-US" sz="1100" b="0" dirty="0">
                <a:latin typeface="Calibri Light" pitchFamily="34" charset="0"/>
              </a:rPr>
              <a:t>(['</a:t>
            </a:r>
            <a:r>
              <a:rPr lang="en-US" sz="1100" b="0" dirty="0" err="1">
                <a:latin typeface="Calibri Light" pitchFamily="34" charset="0"/>
              </a:rPr>
              <a:t>cluster</a:t>
            </a:r>
            <a:r>
              <a:rPr lang="en-US" sz="1100" b="0" dirty="0" err="1" smtClean="0">
                <a:latin typeface="Calibri Light" pitchFamily="34" charset="0"/>
              </a:rPr>
              <a:t>','newspaper</a:t>
            </a:r>
            <a:r>
              <a:rPr lang="en-US" sz="1100" b="0" dirty="0">
                <a:latin typeface="Calibri Light" pitchFamily="34" charset="0"/>
              </a:rPr>
              <a:t>'])['state'].count().unstack('cluster</a:t>
            </a:r>
            <a:r>
              <a:rPr lang="en-US" sz="1100" b="0" dirty="0" smtClean="0">
                <a:latin typeface="Calibri Light" pitchFamily="34" charset="0"/>
              </a:rPr>
              <a:t>')</a:t>
            </a:r>
            <a:endParaRPr lang="en-US" sz="1400" b="0" dirty="0" smtClean="0">
              <a:latin typeface="Calibri Light" pitchFamily="34" charset="0"/>
            </a:endParaRPr>
          </a:p>
          <a:p>
            <a:pPr algn="l"/>
            <a:r>
              <a:rPr lang="en-US" sz="1100" b="0" dirty="0" err="1" smtClean="0">
                <a:latin typeface="Calibri Light" pitchFamily="34" charset="0"/>
              </a:rPr>
              <a:t>df_result</a:t>
            </a:r>
            <a:r>
              <a:rPr lang="en-US" sz="1100" b="0" dirty="0" smtClean="0">
                <a:latin typeface="Calibri Light" pitchFamily="34" charset="0"/>
              </a:rPr>
              <a:t> </a:t>
            </a:r>
            <a:r>
              <a:rPr lang="en-US" sz="1100" b="0" dirty="0">
                <a:latin typeface="Calibri Light" pitchFamily="34" charset="0"/>
              </a:rPr>
              <a:t>= </a:t>
            </a:r>
            <a:r>
              <a:rPr lang="en-US" sz="1100" b="0" dirty="0" err="1">
                <a:latin typeface="Calibri Light" pitchFamily="34" charset="0"/>
              </a:rPr>
              <a:t>df_result.fillna</a:t>
            </a:r>
            <a:r>
              <a:rPr lang="en-US" sz="1100" b="0" dirty="0">
                <a:latin typeface="Calibri Light" pitchFamily="34" charset="0"/>
              </a:rPr>
              <a:t>(0).</a:t>
            </a:r>
            <a:r>
              <a:rPr lang="en-US" sz="1100" b="0" dirty="0" err="1">
                <a:latin typeface="Calibri Light" pitchFamily="34" charset="0"/>
              </a:rPr>
              <a:t>reset_index</a:t>
            </a:r>
            <a:r>
              <a:rPr lang="en-US" sz="1100" b="0" dirty="0" smtClean="0">
                <a:latin typeface="Calibri Light" pitchFamily="34" charset="0"/>
              </a:rPr>
              <a:t>()</a:t>
            </a:r>
            <a:endParaRPr lang="en-US" sz="1100" b="0" dirty="0">
              <a:latin typeface="Calibri Light" pitchFamily="34" charset="0"/>
            </a:endParaRPr>
          </a:p>
          <a:p>
            <a:pPr algn="l"/>
            <a:endParaRPr lang="en-US" sz="1400" b="0" dirty="0">
              <a:latin typeface="Calibri Light" pitchFamily="34" charset="0"/>
            </a:endParaRPr>
          </a:p>
        </p:txBody>
      </p:sp>
      <p:pic>
        <p:nvPicPr>
          <p:cNvPr id="3" name="Picture 2"/>
          <p:cNvPicPr>
            <a:picLocks noChangeAspect="1"/>
          </p:cNvPicPr>
          <p:nvPr/>
        </p:nvPicPr>
        <p:blipFill>
          <a:blip r:embed="rId5"/>
          <a:stretch>
            <a:fillRect/>
          </a:stretch>
        </p:blipFill>
        <p:spPr>
          <a:xfrm>
            <a:off x="7562434" y="442427"/>
            <a:ext cx="4138119" cy="3367573"/>
          </a:xfrm>
          <a:prstGeom prst="rect">
            <a:avLst/>
          </a:prstGeom>
        </p:spPr>
      </p:pic>
    </p:spTree>
    <p:extLst>
      <p:ext uri="{BB962C8B-B14F-4D97-AF65-F5344CB8AC3E}">
        <p14:creationId xmlns:p14="http://schemas.microsoft.com/office/powerpoint/2010/main" val="100256194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Summary and Next Steps</a:t>
            </a:r>
            <a:endParaRPr lang="en-US" dirty="0"/>
          </a:p>
        </p:txBody>
      </p:sp>
      <p:sp>
        <p:nvSpPr>
          <p:cNvPr id="9" name="TextBox 8"/>
          <p:cNvSpPr txBox="1"/>
          <p:nvPr/>
        </p:nvSpPr>
        <p:spPr>
          <a:xfrm>
            <a:off x="227012" y="609600"/>
            <a:ext cx="11582400" cy="5562600"/>
          </a:xfrm>
          <a:prstGeom prst="rect">
            <a:avLst/>
          </a:prstGeom>
          <a:noFill/>
        </p:spPr>
        <p:txBody>
          <a:bodyPr wrap="square" lIns="91432" tIns="45717" rIns="91432" bIns="45717" rtlCol="0">
            <a:no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u="sng" dirty="0" smtClean="0">
                <a:latin typeface="Calibri Light" pitchFamily="34" charset="0"/>
              </a:rPr>
              <a:t>Summary:</a:t>
            </a:r>
          </a:p>
          <a:p>
            <a:pPr algn="l"/>
            <a:r>
              <a:rPr lang="en-US" sz="2400" b="0" dirty="0" smtClean="0">
                <a:latin typeface="Calibri Light" pitchFamily="34" charset="0"/>
              </a:rPr>
              <a:t>The clustering model was designed to produce cluster of  newspapers based on Crime, GDP, Population, Daily Circulation and Pulitzer. It was tested and statistically proved that Pulitzer price do not follow a Normal Distribution, which makes perfect sense else it will be easy to predict prices.  The clustering of the newspaper seems to suggest that print media clusters try to form around highly dense population.</a:t>
            </a:r>
          </a:p>
          <a:p>
            <a:pPr marL="457200" indent="-457200" algn="l">
              <a:buFont typeface="+mj-lt"/>
              <a:buAutoNum type="arabicPeriod"/>
            </a:pPr>
            <a:r>
              <a:rPr lang="en-US" sz="2400" b="0" dirty="0" smtClean="0">
                <a:latin typeface="Calibri Light" pitchFamily="34" charset="0"/>
              </a:rPr>
              <a:t>A cluster size of 4 for K-Mean was our best size.</a:t>
            </a:r>
          </a:p>
          <a:p>
            <a:pPr marL="457200" indent="-457200" algn="l">
              <a:buFont typeface="+mj-lt"/>
              <a:buAutoNum type="arabicPeriod"/>
            </a:pPr>
            <a:r>
              <a:rPr lang="en-US" sz="2400" b="0" dirty="0" smtClean="0">
                <a:latin typeface="Calibri Light" pitchFamily="34" charset="0"/>
              </a:rPr>
              <a:t>A component of 4 was our best size for PCA</a:t>
            </a:r>
          </a:p>
          <a:p>
            <a:pPr marL="457200" indent="-457200" algn="l">
              <a:buFont typeface="+mj-lt"/>
              <a:buAutoNum type="arabicPeriod"/>
            </a:pPr>
            <a:r>
              <a:rPr lang="en-US" sz="2400" b="0" dirty="0" smtClean="0">
                <a:latin typeface="Calibri Light" pitchFamily="34" charset="0"/>
              </a:rPr>
              <a:t>Pulitzer Data is NOT normally distributed  </a:t>
            </a:r>
          </a:p>
          <a:p>
            <a:pPr algn="l"/>
            <a:endParaRPr lang="en-US" sz="2400" u="sng" dirty="0" smtClean="0">
              <a:latin typeface="Calibri Light" pitchFamily="34" charset="0"/>
            </a:endParaRPr>
          </a:p>
          <a:p>
            <a:pPr algn="l"/>
            <a:r>
              <a:rPr lang="en-US" sz="2400" u="sng" dirty="0" smtClean="0">
                <a:latin typeface="Calibri Light" pitchFamily="34" charset="0"/>
              </a:rPr>
              <a:t>Next </a:t>
            </a:r>
            <a:r>
              <a:rPr lang="en-US" sz="2400" u="sng" dirty="0">
                <a:latin typeface="Calibri Light" pitchFamily="34" charset="0"/>
              </a:rPr>
              <a:t>Steps: </a:t>
            </a:r>
            <a:endParaRPr lang="en-US" sz="2400" u="sng" dirty="0" smtClean="0">
              <a:latin typeface="Calibri Light" pitchFamily="34" charset="0"/>
            </a:endParaRPr>
          </a:p>
          <a:p>
            <a:pPr algn="l"/>
            <a:r>
              <a:rPr lang="en-US" sz="2400" b="0" dirty="0" smtClean="0">
                <a:latin typeface="Calibri Light" pitchFamily="34" charset="0"/>
              </a:rPr>
              <a:t>The identified newspaper cluster model needs analysis using Graph(network analysis) for finding the economic zones. It should be further </a:t>
            </a:r>
            <a:r>
              <a:rPr lang="en-US" sz="2400" b="0" dirty="0">
                <a:latin typeface="Calibri Light" pitchFamily="34" charset="0"/>
              </a:rPr>
              <a:t>be extended to cluster newspaper </a:t>
            </a:r>
            <a:r>
              <a:rPr lang="en-US" sz="2400" b="0" dirty="0" smtClean="0">
                <a:latin typeface="Calibri Light" pitchFamily="34" charset="0"/>
              </a:rPr>
              <a:t>Article </a:t>
            </a:r>
            <a:r>
              <a:rPr lang="en-US" sz="2400" b="0" dirty="0">
                <a:latin typeface="Calibri Light" pitchFamily="34" charset="0"/>
              </a:rPr>
              <a:t>SOURCE for pattern recognition followed by </a:t>
            </a:r>
            <a:r>
              <a:rPr lang="en-US" sz="2400" b="0" dirty="0" smtClean="0">
                <a:latin typeface="Calibri Light" pitchFamily="34" charset="0"/>
              </a:rPr>
              <a:t>a ML classification </a:t>
            </a:r>
            <a:r>
              <a:rPr lang="en-US" sz="2400" b="0" dirty="0">
                <a:latin typeface="Calibri Light" pitchFamily="34" charset="0"/>
              </a:rPr>
              <a:t>(chaining model </a:t>
            </a:r>
            <a:r>
              <a:rPr lang="en-US" sz="2400" b="0" dirty="0" smtClean="0">
                <a:latin typeface="Calibri Light" pitchFamily="34" charset="0"/>
              </a:rPr>
              <a:t>outputs/logistic regression) </a:t>
            </a:r>
            <a:r>
              <a:rPr lang="en-US" sz="2400" b="0" dirty="0">
                <a:latin typeface="Calibri Light" pitchFamily="34" charset="0"/>
              </a:rPr>
              <a:t>to boost news quality. </a:t>
            </a:r>
          </a:p>
        </p:txBody>
      </p:sp>
    </p:spTree>
    <p:extLst>
      <p:ext uri="{BB962C8B-B14F-4D97-AF65-F5344CB8AC3E}">
        <p14:creationId xmlns:p14="http://schemas.microsoft.com/office/powerpoint/2010/main" val="70571347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825" y="0"/>
            <a:ext cx="11202987" cy="914400"/>
          </a:xfrm>
        </p:spPr>
        <p:txBody>
          <a:bodyPr>
            <a:normAutofit/>
          </a:bodyPr>
          <a:lstStyle/>
          <a:p>
            <a:r>
              <a:rPr lang="en-US" dirty="0" smtClean="0"/>
              <a:t>Objective, Clients and Goal</a:t>
            </a:r>
            <a:endParaRPr lang="en-US" dirty="0"/>
          </a:p>
        </p:txBody>
      </p:sp>
      <p:sp>
        <p:nvSpPr>
          <p:cNvPr id="30" name="TextBox 29"/>
          <p:cNvSpPr txBox="1"/>
          <p:nvPr/>
        </p:nvSpPr>
        <p:spPr>
          <a:xfrm>
            <a:off x="377825" y="762000"/>
            <a:ext cx="11811000" cy="4893641"/>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dirty="0" smtClean="0">
                <a:latin typeface="Calibri Light" pitchFamily="34" charset="0"/>
              </a:rPr>
              <a:t>Objective</a:t>
            </a:r>
            <a:r>
              <a:rPr lang="en-US" sz="2400" b="0" dirty="0" smtClean="0">
                <a:latin typeface="Calibri Light" pitchFamily="34" charset="0"/>
              </a:rPr>
              <a:t>:</a:t>
            </a:r>
          </a:p>
          <a:p>
            <a:pPr algn="l"/>
            <a:r>
              <a:rPr lang="en-US" sz="2400" b="0" dirty="0" smtClean="0">
                <a:latin typeface="Calibri Light" pitchFamily="34" charset="0"/>
              </a:rPr>
              <a:t>As we all know that “Democracy </a:t>
            </a:r>
            <a:r>
              <a:rPr lang="en-US" sz="2400" b="0" dirty="0">
                <a:latin typeface="Calibri Light" pitchFamily="34" charset="0"/>
              </a:rPr>
              <a:t>Dies in </a:t>
            </a:r>
            <a:r>
              <a:rPr lang="en-US" sz="2400" b="0" dirty="0" smtClean="0">
                <a:latin typeface="Calibri Light" pitchFamily="34" charset="0"/>
              </a:rPr>
              <a:t>Darkness</a:t>
            </a:r>
            <a:r>
              <a:rPr lang="en-US" sz="2400" baseline="30000" dirty="0" smtClean="0">
                <a:solidFill>
                  <a:srgbClr val="00B050"/>
                </a:solidFill>
                <a:latin typeface="Calibri Light" pitchFamily="34" charset="0"/>
              </a:rPr>
              <a:t>1*</a:t>
            </a:r>
            <a:r>
              <a:rPr lang="en-US" sz="2400" b="0" dirty="0" smtClean="0">
                <a:latin typeface="Calibri Light" pitchFamily="34" charset="0"/>
              </a:rPr>
              <a:t>” and “Truth is hard to Find</a:t>
            </a:r>
            <a:r>
              <a:rPr lang="en-US" sz="2400" baseline="30000" dirty="0" smtClean="0">
                <a:solidFill>
                  <a:srgbClr val="00B050"/>
                </a:solidFill>
                <a:latin typeface="Calibri Light" pitchFamily="34" charset="0"/>
              </a:rPr>
              <a:t>2*</a:t>
            </a:r>
            <a:r>
              <a:rPr lang="en-US" sz="2400" b="0" baseline="30000" dirty="0" smtClean="0">
                <a:latin typeface="Calibri Light" pitchFamily="34" charset="0"/>
              </a:rPr>
              <a:t>”</a:t>
            </a:r>
            <a:r>
              <a:rPr lang="en-US" sz="2400" b="0" dirty="0" smtClean="0">
                <a:latin typeface="Calibri Light" pitchFamily="34" charset="0"/>
              </a:rPr>
              <a:t> are the cornerstone of the economy. With this mind, the </a:t>
            </a:r>
            <a:r>
              <a:rPr lang="en-US" sz="2400" b="0" dirty="0">
                <a:latin typeface="Calibri Light" pitchFamily="34" charset="0"/>
              </a:rPr>
              <a:t>goal is to identify different types of Newspapers Segments based on Pulitzer prize and then identify ways to increase daily circulations </a:t>
            </a:r>
            <a:r>
              <a:rPr lang="en-US" sz="2400" b="0" dirty="0" smtClean="0">
                <a:latin typeface="Calibri Light" pitchFamily="34" charset="0"/>
              </a:rPr>
              <a:t>by improving visibility and gaining new insights. It may also act as a catalyst for further boosting </a:t>
            </a:r>
            <a:r>
              <a:rPr lang="en-US" sz="2400" b="0" dirty="0">
                <a:latin typeface="Calibri Light" pitchFamily="34" charset="0"/>
              </a:rPr>
              <a:t>readers confidence in </a:t>
            </a:r>
            <a:r>
              <a:rPr lang="en-US" sz="2400" b="0" dirty="0" smtClean="0">
                <a:latin typeface="Calibri Light" pitchFamily="34" charset="0"/>
              </a:rPr>
              <a:t>the print </a:t>
            </a:r>
            <a:r>
              <a:rPr lang="en-US" sz="2400" b="0" dirty="0">
                <a:latin typeface="Calibri Light" pitchFamily="34" charset="0"/>
              </a:rPr>
              <a:t>media.</a:t>
            </a:r>
          </a:p>
          <a:p>
            <a:pPr lvl="1"/>
            <a:endParaRPr lang="en-US" sz="2400" b="0" dirty="0">
              <a:latin typeface="Calibri Light" pitchFamily="34" charset="0"/>
            </a:endParaRPr>
          </a:p>
          <a:p>
            <a:pPr algn="l"/>
            <a:r>
              <a:rPr lang="en-US" sz="2400" dirty="0" smtClean="0">
                <a:latin typeface="Calibri Light" pitchFamily="34" charset="0"/>
              </a:rPr>
              <a:t>Clients:</a:t>
            </a:r>
            <a:endParaRPr lang="en-US" sz="2400" b="0" dirty="0">
              <a:latin typeface="Calibri Light" pitchFamily="34" charset="0"/>
            </a:endParaRPr>
          </a:p>
          <a:p>
            <a:pPr algn="l"/>
            <a:r>
              <a:rPr lang="en-US" sz="2400" b="0" dirty="0" smtClean="0">
                <a:latin typeface="Calibri Light" pitchFamily="34" charset="0"/>
              </a:rPr>
              <a:t>Print Media like New </a:t>
            </a:r>
            <a:r>
              <a:rPr lang="en-US" sz="2400" b="0" dirty="0">
                <a:latin typeface="Calibri Light" pitchFamily="34" charset="0"/>
              </a:rPr>
              <a:t>York Times (</a:t>
            </a:r>
            <a:r>
              <a:rPr lang="en-US" sz="2400" b="0" dirty="0" err="1">
                <a:latin typeface="Calibri Light" pitchFamily="34" charset="0"/>
              </a:rPr>
              <a:t>www.nytimes.com</a:t>
            </a:r>
            <a:r>
              <a:rPr lang="en-US" sz="2400" b="0" dirty="0">
                <a:latin typeface="Calibri Light" pitchFamily="34" charset="0"/>
              </a:rPr>
              <a:t>) </a:t>
            </a:r>
            <a:r>
              <a:rPr lang="en-US" sz="2400" b="0" dirty="0" smtClean="0">
                <a:latin typeface="Calibri Light" pitchFamily="34" charset="0"/>
              </a:rPr>
              <a:t>and Machine Learning Community.</a:t>
            </a:r>
            <a:endParaRPr lang="en-US" sz="2400" b="0" dirty="0">
              <a:latin typeface="Calibri Light" pitchFamily="34" charset="0"/>
            </a:endParaRPr>
          </a:p>
          <a:p>
            <a:pPr algn="l"/>
            <a:endParaRPr lang="en-US" sz="2400" b="0" dirty="0">
              <a:latin typeface="Calibri Light" pitchFamily="34" charset="0"/>
            </a:endParaRPr>
          </a:p>
          <a:p>
            <a:pPr algn="l"/>
            <a:r>
              <a:rPr lang="en-US" sz="2400" dirty="0" smtClean="0">
                <a:latin typeface="Calibri Light" pitchFamily="34" charset="0"/>
              </a:rPr>
              <a:t>Goal</a:t>
            </a:r>
            <a:r>
              <a:rPr lang="en-US" sz="2400" dirty="0">
                <a:latin typeface="Calibri Light" pitchFamily="34" charset="0"/>
              </a:rPr>
              <a:t>:</a:t>
            </a:r>
            <a:r>
              <a:rPr lang="en-US" sz="2400" b="0" dirty="0">
                <a:latin typeface="Calibri Light" pitchFamily="34" charset="0"/>
              </a:rPr>
              <a:t> </a:t>
            </a:r>
            <a:endParaRPr lang="en-US" sz="2400" b="0" dirty="0" smtClean="0">
              <a:latin typeface="Calibri Light" pitchFamily="34" charset="0"/>
            </a:endParaRPr>
          </a:p>
          <a:p>
            <a:pPr algn="l"/>
            <a:r>
              <a:rPr lang="en-US" sz="2400" b="0" dirty="0" smtClean="0">
                <a:latin typeface="Calibri Light" pitchFamily="34" charset="0"/>
              </a:rPr>
              <a:t>Increase </a:t>
            </a:r>
            <a:r>
              <a:rPr lang="en-US" sz="2400" b="0" dirty="0">
                <a:latin typeface="Calibri Light" pitchFamily="34" charset="0"/>
              </a:rPr>
              <a:t>daily circulations </a:t>
            </a:r>
            <a:r>
              <a:rPr lang="en-US" sz="2400" b="0" dirty="0" smtClean="0">
                <a:latin typeface="Calibri Light" pitchFamily="34" charset="0"/>
              </a:rPr>
              <a:t>and gaining new insights by identifying patterns thus further improving </a:t>
            </a:r>
            <a:r>
              <a:rPr lang="en-US" sz="2400" b="0" dirty="0">
                <a:latin typeface="Calibri Light" pitchFamily="34" charset="0"/>
              </a:rPr>
              <a:t>r</a:t>
            </a:r>
            <a:r>
              <a:rPr lang="en-US" sz="2400" b="0" dirty="0" smtClean="0">
                <a:latin typeface="Calibri Light" pitchFamily="34" charset="0"/>
              </a:rPr>
              <a:t>eaders’ confidence in the print media.</a:t>
            </a:r>
          </a:p>
        </p:txBody>
      </p:sp>
      <p:sp>
        <p:nvSpPr>
          <p:cNvPr id="3" name="TextBox 2"/>
          <p:cNvSpPr txBox="1"/>
          <p:nvPr/>
        </p:nvSpPr>
        <p:spPr>
          <a:xfrm>
            <a:off x="377825" y="5638800"/>
            <a:ext cx="11355387" cy="600164"/>
          </a:xfrm>
          <a:prstGeom prst="rect">
            <a:avLst/>
          </a:prstGeom>
          <a:noFill/>
        </p:spPr>
        <p:txBody>
          <a:bodyPr wrap="square" rtlCol="0">
            <a:spAutoFit/>
          </a:bodyPr>
          <a:lstStyle/>
          <a:p>
            <a:r>
              <a:rPr lang="en-US" sz="1100" dirty="0" smtClean="0"/>
              <a:t>Credit and Copyrights: </a:t>
            </a:r>
          </a:p>
          <a:p>
            <a:r>
              <a:rPr lang="en-US" sz="1100" b="1" dirty="0" smtClean="0">
                <a:solidFill>
                  <a:srgbClr val="00B050"/>
                </a:solidFill>
              </a:rPr>
              <a:t>1</a:t>
            </a:r>
            <a:r>
              <a:rPr lang="en-US" sz="1100" dirty="0" smtClean="0"/>
              <a:t> </a:t>
            </a:r>
            <a:r>
              <a:rPr lang="mr-IN" sz="1100" dirty="0" smtClean="0"/>
              <a:t>–</a:t>
            </a:r>
            <a:r>
              <a:rPr lang="en-US" sz="1100" dirty="0" smtClean="0"/>
              <a:t> Washington Post and </a:t>
            </a:r>
            <a:r>
              <a:rPr lang="en-US" sz="1100" b="1" dirty="0" smtClean="0">
                <a:solidFill>
                  <a:srgbClr val="00B050"/>
                </a:solidFill>
              </a:rPr>
              <a:t>2</a:t>
            </a:r>
            <a:r>
              <a:rPr lang="mr-IN" sz="1100" dirty="0" smtClean="0"/>
              <a:t>–</a:t>
            </a:r>
            <a:r>
              <a:rPr lang="en-US" sz="1100" dirty="0" smtClean="0"/>
              <a:t> New York Times hold the respective copyright and credits.  </a:t>
            </a:r>
          </a:p>
          <a:p>
            <a:r>
              <a:rPr lang="en-US" sz="1100" dirty="0" smtClean="0"/>
              <a:t>* Source Internet</a:t>
            </a:r>
            <a:endParaRPr lang="en-US" sz="1100" dirty="0"/>
          </a:p>
        </p:txBody>
      </p:sp>
    </p:spTree>
    <p:extLst>
      <p:ext uri="{BB962C8B-B14F-4D97-AF65-F5344CB8AC3E}">
        <p14:creationId xmlns:p14="http://schemas.microsoft.com/office/powerpoint/2010/main" val="17044891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Data Source</a:t>
            </a:r>
            <a:endParaRPr lang="en-US" dirty="0"/>
          </a:p>
        </p:txBody>
      </p:sp>
      <p:sp>
        <p:nvSpPr>
          <p:cNvPr id="5" name="TextBox 4"/>
          <p:cNvSpPr txBox="1"/>
          <p:nvPr/>
        </p:nvSpPr>
        <p:spPr>
          <a:xfrm>
            <a:off x="368461" y="762000"/>
            <a:ext cx="11811000" cy="5570750"/>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b="0" dirty="0" smtClean="0">
                <a:latin typeface="Calibri Light" pitchFamily="34" charset="0"/>
              </a:rPr>
              <a:t>The data for this project is collected from different internet resources as listed below. The base data also called raw data (“Pulitzer Dataset”) is made available by FiveThirtyEight. It is a simple table mapping newspaper with daily circulation and Pulitzer.  Pulitzer Dataset is combined with many other dataset in order to find socioeconomic correlations. Additional data source and their formats are described below.  </a:t>
            </a:r>
          </a:p>
          <a:p>
            <a:pPr algn="l"/>
            <a:r>
              <a:rPr lang="en-US" sz="2400" u="sng" dirty="0" smtClean="0">
                <a:latin typeface="Calibri Light" pitchFamily="34" charset="0"/>
              </a:rPr>
              <a:t>Additional Data Sources used</a:t>
            </a:r>
            <a:r>
              <a:rPr lang="en-US" sz="2400" b="0" dirty="0" smtClean="0">
                <a:latin typeface="Calibri Light" pitchFamily="34" charset="0"/>
              </a:rPr>
              <a:t>:</a:t>
            </a:r>
          </a:p>
          <a:p>
            <a:pPr marL="457200" indent="-457200" algn="l">
              <a:buFont typeface="+mj-lt"/>
              <a:buAutoNum type="arabicParenR"/>
            </a:pPr>
            <a:r>
              <a:rPr lang="en-US" sz="2400" b="0" dirty="0">
                <a:latin typeface="Calibri Light" pitchFamily="34" charset="0"/>
              </a:rPr>
              <a:t>Raw Data </a:t>
            </a:r>
            <a:r>
              <a:rPr lang="en-US" sz="2400" b="0" dirty="0" smtClean="0">
                <a:latin typeface="Calibri Light" pitchFamily="34" charset="0"/>
              </a:rPr>
              <a:t>is made available by FiveThirtyEight. </a:t>
            </a:r>
            <a:r>
              <a:rPr lang="en-US" sz="2400" b="0" dirty="0" smtClean="0">
                <a:latin typeface="Calibri Light" pitchFamily="34" charset="0"/>
                <a:hlinkClick r:id="rId3"/>
              </a:rPr>
              <a:t>https</a:t>
            </a:r>
            <a:r>
              <a:rPr lang="en-US" sz="2400" b="0" dirty="0">
                <a:latin typeface="Calibri Light" pitchFamily="34" charset="0"/>
                <a:hlinkClick r:id="rId3"/>
              </a:rPr>
              <a:t>://</a:t>
            </a:r>
            <a:r>
              <a:rPr lang="en-US" sz="2400" b="0" dirty="0" smtClean="0">
                <a:latin typeface="Calibri Light" pitchFamily="34" charset="0"/>
                <a:hlinkClick r:id="rId3"/>
              </a:rPr>
              <a:t>github.com/fivethirtyeight/data/blob/master/pulitzer/pulitzer-circulation-data.csv</a:t>
            </a:r>
            <a:endParaRPr lang="en-US" sz="2400" b="0" dirty="0">
              <a:latin typeface="Calibri Light" pitchFamily="34" charset="0"/>
            </a:endParaRPr>
          </a:p>
          <a:p>
            <a:pPr marL="457200" indent="-457200" algn="l">
              <a:buFont typeface="+mj-lt"/>
              <a:buAutoNum type="arabicParenR"/>
            </a:pPr>
            <a:endParaRPr lang="en-US" sz="2400" b="0" dirty="0">
              <a:latin typeface="Calibri Light" pitchFamily="34" charset="0"/>
            </a:endParaRPr>
          </a:p>
          <a:p>
            <a:pPr marL="457200" indent="-457200" algn="l">
              <a:buFont typeface="+mj-lt"/>
              <a:buAutoNum type="arabicParenR"/>
            </a:pPr>
            <a:r>
              <a:rPr lang="en-US" sz="2400" b="0" dirty="0" smtClean="0">
                <a:latin typeface="Calibri Light" pitchFamily="34" charset="0"/>
              </a:rPr>
              <a:t>Crime </a:t>
            </a:r>
            <a:r>
              <a:rPr lang="en-US" sz="2400" b="0" dirty="0">
                <a:latin typeface="Calibri Light" pitchFamily="34" charset="0"/>
              </a:rPr>
              <a:t>Data by State and US: </a:t>
            </a:r>
            <a:r>
              <a:rPr lang="en-US" sz="2400" b="0" dirty="0" smtClean="0">
                <a:latin typeface="Calibri Light" pitchFamily="34" charset="0"/>
              </a:rPr>
              <a:t>The idea is to check if there is any correlation between crime rate and Pulitzer. The dataset is made available by US Departments. </a:t>
            </a:r>
          </a:p>
          <a:p>
            <a:pPr marL="914341" lvl="1" indent="-457200">
              <a:buFont typeface="+mj-lt"/>
              <a:buAutoNum type="alphaLcPeriod"/>
            </a:pPr>
            <a:r>
              <a:rPr lang="en-US" sz="2300" b="0" dirty="0" smtClean="0">
                <a:latin typeface="Calibri Light" pitchFamily="34" charset="0"/>
                <a:hlinkClick r:id="rId4"/>
              </a:rPr>
              <a:t>http</a:t>
            </a:r>
            <a:r>
              <a:rPr lang="en-US" sz="2300" b="0" dirty="0">
                <a:latin typeface="Calibri Light" pitchFamily="34" charset="0"/>
                <a:hlinkClick r:id="rId4"/>
              </a:rPr>
              <a:t>://www.usa.com/rank/us--crime-index--</a:t>
            </a:r>
            <a:r>
              <a:rPr lang="en-US" sz="2300" b="0" dirty="0" smtClean="0">
                <a:latin typeface="Calibri Light" pitchFamily="34" charset="0"/>
                <a:hlinkClick r:id="rId4"/>
              </a:rPr>
              <a:t>state-rank.htm</a:t>
            </a:r>
            <a:r>
              <a:rPr lang="en-US" sz="2300" dirty="0">
                <a:latin typeface="Calibri Light" pitchFamily="34" charset="0"/>
              </a:rPr>
              <a:t>: The data is a simple excel sheet mapping crime index to US state by population.</a:t>
            </a:r>
            <a:endParaRPr lang="en-US" sz="2300" dirty="0" smtClean="0">
              <a:latin typeface="Calibri Light" pitchFamily="34" charset="0"/>
            </a:endParaRPr>
          </a:p>
          <a:p>
            <a:pPr marL="914341" lvl="1" indent="-457200">
              <a:buFont typeface="+mj-lt"/>
              <a:buAutoNum type="alphaLcPeriod"/>
            </a:pPr>
            <a:r>
              <a:rPr lang="en-US" sz="2300" b="0" dirty="0" smtClean="0">
                <a:latin typeface="Calibri Light" pitchFamily="34" charset="0"/>
                <a:hlinkClick r:id="rId5"/>
              </a:rPr>
              <a:t>https</a:t>
            </a:r>
            <a:r>
              <a:rPr lang="en-US" sz="2300" b="0" dirty="0">
                <a:latin typeface="Calibri Light" pitchFamily="34" charset="0"/>
                <a:hlinkClick r:id="rId5"/>
              </a:rPr>
              <a:t>://ucr.fbi.gov/crime-in-the-u.s/2014/crime-in-the-u.s.-</a:t>
            </a:r>
            <a:r>
              <a:rPr lang="en-US" sz="2300" b="0" dirty="0" smtClean="0">
                <a:latin typeface="Calibri Light" pitchFamily="34" charset="0"/>
                <a:hlinkClick r:id="rId5"/>
              </a:rPr>
              <a:t>2014/tables/table-1</a:t>
            </a:r>
            <a:r>
              <a:rPr lang="en-US" sz="2300" b="0" dirty="0" smtClean="0">
                <a:latin typeface="Calibri Light" pitchFamily="34" charset="0"/>
              </a:rPr>
              <a:t> : This is also an excel sheet mapping year, US population to crime index and types of crime  </a:t>
            </a:r>
          </a:p>
        </p:txBody>
      </p:sp>
    </p:spTree>
    <p:extLst>
      <p:ext uri="{BB962C8B-B14F-4D97-AF65-F5344CB8AC3E}">
        <p14:creationId xmlns:p14="http://schemas.microsoft.com/office/powerpoint/2010/main" val="405269405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Data </a:t>
            </a:r>
            <a:r>
              <a:rPr lang="en-US" dirty="0" err="1" smtClean="0"/>
              <a:t>Contd</a:t>
            </a:r>
            <a:r>
              <a:rPr lang="mr-IN" dirty="0" smtClean="0"/>
              <a:t>…</a:t>
            </a:r>
            <a:endParaRPr lang="en-US" dirty="0"/>
          </a:p>
        </p:txBody>
      </p:sp>
      <p:sp>
        <p:nvSpPr>
          <p:cNvPr id="5" name="TextBox 4"/>
          <p:cNvSpPr txBox="1"/>
          <p:nvPr/>
        </p:nvSpPr>
        <p:spPr>
          <a:xfrm>
            <a:off x="368461" y="762000"/>
            <a:ext cx="11811000" cy="4154978"/>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b="0" dirty="0" smtClean="0">
                <a:latin typeface="Calibri Light" pitchFamily="34" charset="0"/>
              </a:rPr>
              <a:t>Additional Data Sources used:</a:t>
            </a:r>
          </a:p>
          <a:p>
            <a:pPr marL="457200" indent="-457200" algn="l">
              <a:buFont typeface="+mj-lt"/>
              <a:buAutoNum type="arabicParenR" startAt="3"/>
            </a:pPr>
            <a:r>
              <a:rPr lang="en-US" sz="2400" b="0" dirty="0">
                <a:latin typeface="Calibri Light" pitchFamily="34" charset="0"/>
              </a:rPr>
              <a:t>GDP for US and States: </a:t>
            </a:r>
            <a:br>
              <a:rPr lang="en-US" sz="2400" b="0" dirty="0">
                <a:latin typeface="Calibri Light" pitchFamily="34" charset="0"/>
              </a:rPr>
            </a:br>
            <a:r>
              <a:rPr lang="en-US" sz="2400" b="0" dirty="0">
                <a:latin typeface="Calibri Light" pitchFamily="34" charset="0"/>
                <a:hlinkClick r:id="rId3"/>
              </a:rPr>
              <a:t>https://</a:t>
            </a:r>
            <a:r>
              <a:rPr lang="en-US" sz="2400" b="0" dirty="0" smtClean="0">
                <a:latin typeface="Calibri Light" pitchFamily="34" charset="0"/>
                <a:hlinkClick r:id="rId3"/>
              </a:rPr>
              <a:t>www.usgovernmentrevenue.com/download_multi_year_2000_2014USb_19c1li101mcn_F1cF0t</a:t>
            </a:r>
            <a:r>
              <a:rPr lang="en-US" sz="2400" b="0" dirty="0" smtClean="0">
                <a:latin typeface="Calibri Light" pitchFamily="34" charset="0"/>
              </a:rPr>
              <a:t>: This is a CSV file mapping GDP by state by year dataset. We have 50+1+1 such files.</a:t>
            </a:r>
          </a:p>
          <a:p>
            <a:pPr marL="457200" indent="-457200" algn="l">
              <a:buFont typeface="+mj-lt"/>
              <a:buAutoNum type="arabicParenR" startAt="3"/>
            </a:pPr>
            <a:endParaRPr lang="en-US" sz="2400" b="0" dirty="0" smtClean="0">
              <a:latin typeface="Calibri Light" pitchFamily="34" charset="0"/>
            </a:endParaRPr>
          </a:p>
          <a:p>
            <a:pPr marL="457200" indent="-457200" algn="l">
              <a:buFont typeface="+mj-lt"/>
              <a:buAutoNum type="arabicParenR" startAt="3"/>
            </a:pPr>
            <a:r>
              <a:rPr lang="en-US" sz="2400" b="0" dirty="0">
                <a:latin typeface="Calibri Light" pitchFamily="34" charset="0"/>
              </a:rPr>
              <a:t>Population by State and US: </a:t>
            </a:r>
            <a:br>
              <a:rPr lang="en-US" sz="2400" b="0" dirty="0">
                <a:latin typeface="Calibri Light" pitchFamily="34" charset="0"/>
              </a:rPr>
            </a:br>
            <a:r>
              <a:rPr lang="en-US" sz="2400" b="0" dirty="0">
                <a:latin typeface="Calibri Light" pitchFamily="34" charset="0"/>
                <a:hlinkClick r:id="rId4"/>
              </a:rPr>
              <a:t>https://</a:t>
            </a:r>
            <a:r>
              <a:rPr lang="en-US" sz="2400" b="0" dirty="0" smtClean="0">
                <a:latin typeface="Calibri Light" pitchFamily="34" charset="0"/>
                <a:hlinkClick r:id="rId4"/>
              </a:rPr>
              <a:t>www.census.gov/data/datasets/2016/demo/popest/state-total.htm</a:t>
            </a:r>
            <a:r>
              <a:rPr lang="en-US" sz="2400" b="0" dirty="0" smtClean="0">
                <a:latin typeface="Calibri Light" pitchFamily="34" charset="0"/>
              </a:rPr>
              <a:t> : This is also an excel based data file mapping US stats to population to year. We have two files to cover 22 decades i.e. 1 file per census. </a:t>
            </a:r>
          </a:p>
          <a:p>
            <a:pPr marL="457200" indent="-457200" algn="l">
              <a:buFont typeface="+mj-lt"/>
              <a:buAutoNum type="arabicParenR" startAt="3"/>
            </a:pPr>
            <a:endParaRPr lang="en-US" sz="2400" b="0" dirty="0">
              <a:latin typeface="Calibri Light" pitchFamily="34" charset="0"/>
            </a:endParaRPr>
          </a:p>
        </p:txBody>
      </p:sp>
    </p:spTree>
    <p:extLst>
      <p:ext uri="{BB962C8B-B14F-4D97-AF65-F5344CB8AC3E}">
        <p14:creationId xmlns:p14="http://schemas.microsoft.com/office/powerpoint/2010/main" val="18546359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Solution Approach</a:t>
            </a:r>
            <a:endParaRPr lang="en-US" dirty="0"/>
          </a:p>
        </p:txBody>
      </p:sp>
      <p:sp>
        <p:nvSpPr>
          <p:cNvPr id="5" name="TextBox 4"/>
          <p:cNvSpPr txBox="1"/>
          <p:nvPr/>
        </p:nvSpPr>
        <p:spPr>
          <a:xfrm>
            <a:off x="303212" y="685800"/>
            <a:ext cx="11430000" cy="5632305"/>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b="0" dirty="0" smtClean="0">
                <a:latin typeface="Calibri Light" pitchFamily="34" charset="0"/>
              </a:rPr>
              <a:t>Machine Learning: K-Means </a:t>
            </a:r>
            <a:r>
              <a:rPr lang="en-US" sz="2400" b="0" dirty="0">
                <a:latin typeface="Calibri Light" pitchFamily="34" charset="0"/>
              </a:rPr>
              <a:t>and PCA to help with </a:t>
            </a:r>
            <a:r>
              <a:rPr lang="en-US" sz="2400" b="0" dirty="0" smtClean="0">
                <a:latin typeface="Calibri Light" pitchFamily="34" charset="0"/>
              </a:rPr>
              <a:t>the dimension reduction and newspapers</a:t>
            </a:r>
            <a:r>
              <a:rPr lang="en-US" sz="2400" b="0" dirty="0">
                <a:latin typeface="Calibri Light" pitchFamily="34" charset="0"/>
              </a:rPr>
              <a:t>’ segmentation.</a:t>
            </a:r>
          </a:p>
          <a:p>
            <a:pPr algn="l"/>
            <a:endParaRPr lang="en-US" sz="2400" b="0" dirty="0" smtClean="0">
              <a:latin typeface="Calibri Light" pitchFamily="34" charset="0"/>
            </a:endParaRPr>
          </a:p>
          <a:p>
            <a:pPr algn="l"/>
            <a:r>
              <a:rPr lang="en-US" sz="2400" b="0" dirty="0" smtClean="0">
                <a:latin typeface="Calibri Light" pitchFamily="34" charset="0"/>
              </a:rPr>
              <a:t>The </a:t>
            </a:r>
            <a:r>
              <a:rPr lang="en-US" sz="2400" b="0" dirty="0">
                <a:latin typeface="Calibri Light" pitchFamily="34" charset="0"/>
              </a:rPr>
              <a:t>solution approach is specifically designed to achieve a controlled and structured approach to minimize data quality issues that may be present or introduced to protect personally identifiable information(PII). The solution is sub-divided into three phases as listed below</a:t>
            </a:r>
            <a:r>
              <a:rPr lang="en-US" sz="2400" b="0" dirty="0" smtClean="0">
                <a:latin typeface="Calibri Light" pitchFamily="34" charset="0"/>
              </a:rPr>
              <a:t>.</a:t>
            </a:r>
          </a:p>
          <a:p>
            <a:pPr algn="l"/>
            <a:endParaRPr lang="en-US" sz="2400" b="0" dirty="0">
              <a:latin typeface="Calibri Light" pitchFamily="34" charset="0"/>
            </a:endParaRPr>
          </a:p>
          <a:p>
            <a:pPr algn="l"/>
            <a:endParaRPr lang="en-US" sz="2400" b="0" dirty="0" smtClean="0">
              <a:latin typeface="Calibri Light" pitchFamily="34" charset="0"/>
            </a:endParaRPr>
          </a:p>
          <a:p>
            <a:pPr algn="l"/>
            <a:endParaRPr lang="en-US" sz="2400" b="0" dirty="0" smtClean="0">
              <a:latin typeface="Calibri Light" pitchFamily="34" charset="0"/>
            </a:endParaRPr>
          </a:p>
          <a:p>
            <a:pPr algn="l"/>
            <a:endParaRPr lang="en-US" sz="2400" b="0" dirty="0">
              <a:latin typeface="Calibri Light" pitchFamily="34" charset="0"/>
            </a:endParaRPr>
          </a:p>
          <a:p>
            <a:pPr algn="l"/>
            <a:endParaRPr lang="en-US" sz="2400" b="0" dirty="0">
              <a:latin typeface="Calibri Light" pitchFamily="34" charset="0"/>
            </a:endParaRPr>
          </a:p>
          <a:p>
            <a:pPr algn="l"/>
            <a:endParaRPr lang="en-US" sz="2400" b="0" dirty="0" smtClean="0">
              <a:latin typeface="Calibri Light" pitchFamily="34" charset="0"/>
            </a:endParaRPr>
          </a:p>
          <a:p>
            <a:pPr algn="l"/>
            <a:endParaRPr lang="en-US" sz="2400" b="0" dirty="0" smtClean="0">
              <a:latin typeface="Calibri Light" pitchFamily="34" charset="0"/>
            </a:endParaRPr>
          </a:p>
          <a:p>
            <a:pPr algn="l"/>
            <a:endParaRPr lang="en-US" sz="2400" b="0" dirty="0">
              <a:latin typeface="Calibri Light" pitchFamily="34" charset="0"/>
            </a:endParaRPr>
          </a:p>
        </p:txBody>
      </p:sp>
      <p:graphicFrame>
        <p:nvGraphicFramePr>
          <p:cNvPr id="7" name="Diagram 6"/>
          <p:cNvGraphicFramePr/>
          <p:nvPr>
            <p:extLst>
              <p:ext uri="{D42A27DB-BD31-4B8C-83A1-F6EECF244321}">
                <p14:modId xmlns:p14="http://schemas.microsoft.com/office/powerpoint/2010/main" val="846316846"/>
              </p:ext>
            </p:extLst>
          </p:nvPr>
        </p:nvGraphicFramePr>
        <p:xfrm>
          <a:off x="1217612" y="3200400"/>
          <a:ext cx="93726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8321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Solution Approach</a:t>
            </a:r>
            <a:r>
              <a:rPr lang="mr-IN" dirty="0" smtClean="0"/>
              <a:t>…</a:t>
            </a:r>
            <a:endParaRPr lang="en-US" dirty="0"/>
          </a:p>
        </p:txBody>
      </p:sp>
      <p:sp>
        <p:nvSpPr>
          <p:cNvPr id="5" name="TextBox 4"/>
          <p:cNvSpPr txBox="1"/>
          <p:nvPr/>
        </p:nvSpPr>
        <p:spPr>
          <a:xfrm>
            <a:off x="227012" y="533400"/>
            <a:ext cx="11430000" cy="5262973"/>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marL="457200" indent="-457200" algn="l">
              <a:buFont typeface="+mj-lt"/>
              <a:buAutoNum type="arabicPeriod"/>
            </a:pPr>
            <a:r>
              <a:rPr lang="en-US" sz="2400" b="0" dirty="0" smtClean="0">
                <a:latin typeface="Calibri Light" pitchFamily="34" charset="0"/>
              </a:rPr>
              <a:t>Data </a:t>
            </a:r>
            <a:r>
              <a:rPr lang="en-US" sz="2400" b="0" dirty="0">
                <a:latin typeface="Calibri Light" pitchFamily="34" charset="0"/>
              </a:rPr>
              <a:t>Assembly - Phase I: This phase of the project is designed to gather and do basic cleanup like join, merge, add or update attributes.</a:t>
            </a:r>
          </a:p>
          <a:p>
            <a:pPr marL="457200" indent="-457200" algn="l">
              <a:buFont typeface="+mj-lt"/>
              <a:buAutoNum type="arabicPeriod"/>
            </a:pPr>
            <a:endParaRPr lang="en-US" sz="2400" b="0" dirty="0" smtClean="0">
              <a:latin typeface="Calibri Light" pitchFamily="34" charset="0"/>
            </a:endParaRPr>
          </a:p>
          <a:p>
            <a:pPr marL="457200" indent="-457200" algn="l">
              <a:buFont typeface="+mj-lt"/>
              <a:buAutoNum type="arabicPeriod"/>
            </a:pPr>
            <a:r>
              <a:rPr lang="en-US" sz="2400" b="0" dirty="0" smtClean="0">
                <a:latin typeface="Calibri Light" pitchFamily="34" charset="0"/>
              </a:rPr>
              <a:t>Explore </a:t>
            </a:r>
            <a:r>
              <a:rPr lang="en-US" sz="2400" b="0" dirty="0">
                <a:latin typeface="Calibri Light" pitchFamily="34" charset="0"/>
              </a:rPr>
              <a:t>and Preprocessing – Phase II: This phase of the project is designed to validate and explore the dataset for all the problems listed in the “Problem” section of this </a:t>
            </a:r>
            <a:r>
              <a:rPr lang="en-US" sz="2400" b="0" dirty="0" smtClean="0">
                <a:latin typeface="Calibri Light" pitchFamily="34" charset="0"/>
              </a:rPr>
              <a:t>proposal.</a:t>
            </a:r>
          </a:p>
          <a:p>
            <a:pPr marL="457200" indent="-457200" algn="l">
              <a:buFont typeface="+mj-lt"/>
              <a:buAutoNum type="arabicPeriod"/>
            </a:pPr>
            <a:endParaRPr lang="en-US" sz="2400" b="0" dirty="0">
              <a:latin typeface="Calibri Light" pitchFamily="34" charset="0"/>
            </a:endParaRPr>
          </a:p>
          <a:p>
            <a:pPr marL="457200" indent="-457200" algn="l">
              <a:buFont typeface="+mj-lt"/>
              <a:buAutoNum type="arabicPeriod"/>
            </a:pPr>
            <a:r>
              <a:rPr lang="en-US" sz="2400" b="0" dirty="0" smtClean="0">
                <a:latin typeface="Calibri Light" pitchFamily="34" charset="0"/>
              </a:rPr>
              <a:t>Modelling </a:t>
            </a:r>
            <a:r>
              <a:rPr lang="en-US" sz="2400" b="0" dirty="0">
                <a:latin typeface="Calibri Light" pitchFamily="34" charset="0"/>
              </a:rPr>
              <a:t>and Evaluation Phase III: In this phase of the project I will be exploring various machine learning algorithms to find the best model to cluster the newspapers. </a:t>
            </a:r>
          </a:p>
          <a:p>
            <a:pPr algn="l"/>
            <a:endParaRPr lang="en-US" sz="2400" b="0" dirty="0" smtClean="0">
              <a:latin typeface="Calibri Light" pitchFamily="34" charset="0"/>
            </a:endParaRPr>
          </a:p>
          <a:p>
            <a:pPr algn="l"/>
            <a:endParaRPr lang="en-US" sz="2400" b="0" dirty="0">
              <a:latin typeface="Calibri Light" pitchFamily="34" charset="0"/>
            </a:endParaRPr>
          </a:p>
          <a:p>
            <a:pPr algn="l"/>
            <a:r>
              <a:rPr lang="en-US" sz="2400" u="sng" dirty="0" smtClean="0">
                <a:latin typeface="Calibri Light" pitchFamily="34" charset="0"/>
              </a:rPr>
              <a:t>Technology Stack</a:t>
            </a:r>
            <a:r>
              <a:rPr lang="en-US" sz="2400" b="0" dirty="0" smtClean="0">
                <a:latin typeface="Calibri Light" pitchFamily="34" charset="0"/>
              </a:rPr>
              <a:t>: Cassandra, Google Cloud Platform, Python, MS-Excel, Atom</a:t>
            </a:r>
          </a:p>
          <a:p>
            <a:pPr algn="l"/>
            <a:r>
              <a:rPr lang="en-US" sz="2400" u="sng" dirty="0" smtClean="0">
                <a:latin typeface="Calibri Light" pitchFamily="34" charset="0"/>
              </a:rPr>
              <a:t>Configuration Management System</a:t>
            </a:r>
            <a:r>
              <a:rPr lang="en-US" sz="2400" b="0" dirty="0" smtClean="0">
                <a:latin typeface="Calibri Light" pitchFamily="34" charset="0"/>
              </a:rPr>
              <a:t>: GitHub</a:t>
            </a:r>
          </a:p>
          <a:p>
            <a:pPr algn="l"/>
            <a:r>
              <a:rPr lang="en-US" sz="2400" u="sng" dirty="0" smtClean="0">
                <a:latin typeface="Calibri Light" pitchFamily="34" charset="0"/>
              </a:rPr>
              <a:t>Testing and Traceability</a:t>
            </a:r>
            <a:r>
              <a:rPr lang="en-US" sz="2400" b="0" dirty="0" smtClean="0">
                <a:latin typeface="Calibri Light" pitchFamily="34" charset="0"/>
              </a:rPr>
              <a:t>: </a:t>
            </a:r>
            <a:r>
              <a:rPr lang="en-US" sz="2400" b="0" dirty="0" err="1" smtClean="0">
                <a:latin typeface="Calibri Light" pitchFamily="34" charset="0"/>
              </a:rPr>
              <a:t>IPython</a:t>
            </a:r>
            <a:r>
              <a:rPr lang="en-US" sz="2400" b="0" dirty="0" smtClean="0">
                <a:latin typeface="Calibri Light" pitchFamily="34" charset="0"/>
              </a:rPr>
              <a:t> Notebook</a:t>
            </a:r>
          </a:p>
        </p:txBody>
      </p:sp>
    </p:spTree>
    <p:extLst>
      <p:ext uri="{BB962C8B-B14F-4D97-AF65-F5344CB8AC3E}">
        <p14:creationId xmlns:p14="http://schemas.microsoft.com/office/powerpoint/2010/main" val="4037324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Data Wrangling </a:t>
            </a:r>
            <a:r>
              <a:rPr lang="mr-IN" dirty="0" smtClean="0"/>
              <a:t>–</a:t>
            </a:r>
            <a:r>
              <a:rPr lang="en-US" dirty="0" smtClean="0"/>
              <a:t> Phase I</a:t>
            </a:r>
            <a:endParaRPr lang="en-US" dirty="0"/>
          </a:p>
        </p:txBody>
      </p:sp>
      <p:sp>
        <p:nvSpPr>
          <p:cNvPr id="5" name="TextBox 4"/>
          <p:cNvSpPr txBox="1"/>
          <p:nvPr/>
        </p:nvSpPr>
        <p:spPr>
          <a:xfrm>
            <a:off x="227012" y="500743"/>
            <a:ext cx="11811000" cy="5940082"/>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u="sng" dirty="0" smtClean="0">
                <a:latin typeface="Calibri Light" pitchFamily="34" charset="0"/>
              </a:rPr>
              <a:t>Final Dataset:</a:t>
            </a:r>
          </a:p>
          <a:p>
            <a:pPr algn="l"/>
            <a:r>
              <a:rPr lang="en-US" sz="2400" b="0" dirty="0" smtClean="0">
                <a:latin typeface="Calibri Light" pitchFamily="34" charset="0"/>
              </a:rPr>
              <a:t>The final Pulitzer dataset went through industry standard data validation and verification(V&amp;V) along with transformation before it was used for exploration and pre-processing.  The final dataset was created after merging and transforming 58 datasets. For Audit, timestamp and unique identification(UUID) was added to all the 58  pandas </a:t>
            </a:r>
            <a:r>
              <a:rPr lang="en-US" sz="2400" b="0" dirty="0" err="1" smtClean="0">
                <a:latin typeface="Calibri Light" pitchFamily="34" charset="0"/>
              </a:rPr>
              <a:t>dataframes</a:t>
            </a:r>
            <a:r>
              <a:rPr lang="en-US" sz="2400" b="0" dirty="0" smtClean="0">
                <a:latin typeface="Calibri Light" pitchFamily="34" charset="0"/>
              </a:rPr>
              <a:t>. And to make it persistent </a:t>
            </a:r>
            <a:r>
              <a:rPr lang="en-US" sz="2400" b="0" dirty="0">
                <a:latin typeface="Calibri Light" pitchFamily="34" charset="0"/>
              </a:rPr>
              <a:t>and </a:t>
            </a:r>
            <a:r>
              <a:rPr lang="en-US" sz="2400" b="0" dirty="0" smtClean="0">
                <a:latin typeface="Calibri Light" pitchFamily="34" charset="0"/>
              </a:rPr>
              <a:t>reproducible, domain level information was stored in Cassandra cluster running in Google Cloud. Please see the below list for different type of operations as performed.</a:t>
            </a:r>
          </a:p>
          <a:p>
            <a:pPr algn="l"/>
            <a:endParaRPr lang="en-US" sz="2400" b="0" dirty="0" smtClean="0">
              <a:latin typeface="Calibri Light" pitchFamily="34" charset="0"/>
            </a:endParaRPr>
          </a:p>
          <a:p>
            <a:pPr marL="742891" lvl="1" indent="-285750">
              <a:buFont typeface="Wingdings" charset="2"/>
              <a:buChar char="v"/>
            </a:pPr>
            <a:r>
              <a:rPr lang="en-US" sz="1700" b="0" dirty="0" smtClean="0">
                <a:latin typeface="Calibri Light" pitchFamily="34" charset="0"/>
              </a:rPr>
              <a:t>Pulitzer </a:t>
            </a:r>
            <a:r>
              <a:rPr lang="en-US" sz="1700" b="0" dirty="0">
                <a:latin typeface="Calibri Light" pitchFamily="34" charset="0"/>
              </a:rPr>
              <a:t>Dataset (1 data table) : Datatype Conversion, Removing special char {, % / \} , </a:t>
            </a:r>
            <a:r>
              <a:rPr lang="en-US" sz="1700" b="0" dirty="0" err="1">
                <a:latin typeface="Calibri Light" pitchFamily="34" charset="0"/>
              </a:rPr>
              <a:t>pandas.join|merge|concat|pivot</a:t>
            </a:r>
            <a:endParaRPr lang="en-US" sz="1700" b="0" dirty="0">
              <a:latin typeface="Calibri Light" pitchFamily="34" charset="0"/>
            </a:endParaRPr>
          </a:p>
          <a:p>
            <a:pPr marL="742891" lvl="1" indent="-285750">
              <a:buFont typeface="Wingdings" charset="2"/>
              <a:buChar char="v"/>
            </a:pPr>
            <a:r>
              <a:rPr lang="en-US" sz="1700" b="0" dirty="0">
                <a:latin typeface="Calibri Light" pitchFamily="34" charset="0"/>
              </a:rPr>
              <a:t>Crime Data ( 2 Data tables): Missing Values, </a:t>
            </a:r>
            <a:r>
              <a:rPr lang="en-US" sz="1700" dirty="0">
                <a:latin typeface="Calibri Light" pitchFamily="34" charset="0"/>
              </a:rPr>
              <a:t>Datatype </a:t>
            </a:r>
            <a:r>
              <a:rPr lang="en-US" sz="1700" dirty="0" smtClean="0">
                <a:latin typeface="Calibri Light" pitchFamily="34" charset="0"/>
              </a:rPr>
              <a:t>Conversion, </a:t>
            </a:r>
            <a:r>
              <a:rPr lang="en-US" sz="1700" b="0" dirty="0" smtClean="0">
                <a:latin typeface="Calibri Light" pitchFamily="34" charset="0"/>
              </a:rPr>
              <a:t>Column </a:t>
            </a:r>
            <a:r>
              <a:rPr lang="en-US" sz="1700" b="0" dirty="0">
                <a:latin typeface="Calibri Light" pitchFamily="34" charset="0"/>
              </a:rPr>
              <a:t>Hacks</a:t>
            </a:r>
          </a:p>
          <a:p>
            <a:pPr marL="742891" lvl="1" indent="-285750">
              <a:buFont typeface="Wingdings" charset="2"/>
              <a:buChar char="v"/>
            </a:pPr>
            <a:r>
              <a:rPr lang="en-US" sz="1700" b="0" dirty="0">
                <a:latin typeface="Calibri Light" pitchFamily="34" charset="0"/>
              </a:rPr>
              <a:t>GDP for US and States (53 Data tables) : CSV Bad Lines, Missing Data, Column Hacks, </a:t>
            </a:r>
            <a:r>
              <a:rPr lang="en-US" sz="1700" b="0" dirty="0" err="1">
                <a:latin typeface="Calibri Light" pitchFamily="34" charset="0"/>
              </a:rPr>
              <a:t>pandas.join|merge</a:t>
            </a:r>
            <a:r>
              <a:rPr lang="en-US" sz="1700" b="0" dirty="0">
                <a:latin typeface="Calibri Light" pitchFamily="34" charset="0"/>
              </a:rPr>
              <a:t> </a:t>
            </a:r>
          </a:p>
          <a:p>
            <a:pPr marL="742891" lvl="1" indent="-285750">
              <a:buFont typeface="Wingdings" charset="2"/>
              <a:buChar char="v"/>
            </a:pPr>
            <a:r>
              <a:rPr lang="en-US" sz="1700" b="0" dirty="0">
                <a:latin typeface="Calibri Light" pitchFamily="34" charset="0"/>
              </a:rPr>
              <a:t>Population by State and US (2 Data tables) : Selective columns reading</a:t>
            </a:r>
            <a:r>
              <a:rPr lang="en-US" sz="1700" b="0" dirty="0" smtClean="0">
                <a:latin typeface="Calibri Light" pitchFamily="34" charset="0"/>
              </a:rPr>
              <a:t>,</a:t>
            </a:r>
            <a:r>
              <a:rPr lang="en-US" sz="1700" dirty="0">
                <a:latin typeface="Calibri Light" pitchFamily="34" charset="0"/>
              </a:rPr>
              <a:t> Datatype Conversion</a:t>
            </a:r>
            <a:endParaRPr lang="en-US" sz="1700" b="0" dirty="0">
              <a:latin typeface="Calibri Light" pitchFamily="34" charset="0"/>
            </a:endParaRPr>
          </a:p>
          <a:p>
            <a:pPr algn="l"/>
            <a:endParaRPr lang="en-US" sz="2400" u="sng" dirty="0" smtClean="0">
              <a:latin typeface="Calibri Light" pitchFamily="34" charset="0"/>
            </a:endParaRPr>
          </a:p>
          <a:p>
            <a:pPr algn="l"/>
            <a:r>
              <a:rPr lang="en-US" sz="2400" u="sng" dirty="0" smtClean="0">
                <a:latin typeface="Calibri Light" pitchFamily="34" charset="0"/>
              </a:rPr>
              <a:t>Wrangling Highlights</a:t>
            </a:r>
            <a:r>
              <a:rPr lang="en-US" sz="2400" b="0" dirty="0" smtClean="0">
                <a:latin typeface="Calibri Light" pitchFamily="34" charset="0"/>
              </a:rPr>
              <a:t>:</a:t>
            </a:r>
          </a:p>
          <a:p>
            <a:pPr marL="457200" indent="-457200" algn="l">
              <a:buAutoNum type="arabicParenR"/>
            </a:pPr>
            <a:r>
              <a:rPr lang="en-US" sz="2400" b="0" dirty="0" smtClean="0">
                <a:latin typeface="Calibri Light" pitchFamily="34" charset="0"/>
              </a:rPr>
              <a:t>Google Cloud Platform and Multi Threading to handle massive volume of data</a:t>
            </a:r>
          </a:p>
          <a:p>
            <a:pPr marL="457200" indent="-457200" algn="l">
              <a:buAutoNum type="arabicParenR"/>
            </a:pPr>
            <a:r>
              <a:rPr lang="en-US" sz="2400" b="0" dirty="0" smtClean="0">
                <a:latin typeface="Calibri Light" pitchFamily="34" charset="0"/>
              </a:rPr>
              <a:t>Cassandra Storage for Persistency and Reproducibility</a:t>
            </a:r>
          </a:p>
          <a:p>
            <a:pPr marL="457200" indent="-457200" algn="l">
              <a:buAutoNum type="arabicParenR"/>
            </a:pPr>
            <a:r>
              <a:rPr lang="en-US" sz="2400" b="0" dirty="0" smtClean="0">
                <a:latin typeface="Calibri Light" pitchFamily="34" charset="0"/>
              </a:rPr>
              <a:t>Audit details for Traceability</a:t>
            </a:r>
          </a:p>
        </p:txBody>
      </p:sp>
    </p:spTree>
    <p:extLst>
      <p:ext uri="{BB962C8B-B14F-4D97-AF65-F5344CB8AC3E}">
        <p14:creationId xmlns:p14="http://schemas.microsoft.com/office/powerpoint/2010/main" val="210212038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Data Exploration </a:t>
            </a:r>
            <a:r>
              <a:rPr lang="mr-IN" dirty="0" smtClean="0"/>
              <a:t>–</a:t>
            </a:r>
            <a:r>
              <a:rPr lang="en-US" dirty="0" smtClean="0"/>
              <a:t> Phase II</a:t>
            </a:r>
            <a:endParaRPr lang="en-US" dirty="0"/>
          </a:p>
        </p:txBody>
      </p:sp>
      <p:sp>
        <p:nvSpPr>
          <p:cNvPr id="5" name="TextBox 4"/>
          <p:cNvSpPr txBox="1"/>
          <p:nvPr/>
        </p:nvSpPr>
        <p:spPr>
          <a:xfrm>
            <a:off x="2436813" y="4971877"/>
            <a:ext cx="9525000" cy="1569654"/>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b="0" dirty="0" smtClean="0">
                <a:latin typeface="Calibri Light" pitchFamily="34" charset="0"/>
              </a:rPr>
              <a:t>Based on initial data review, it appears that we have outliers and Pulitzer data tends to follow a 80-20 rule i.e. 80% of the newspaper population is under 10 Pulitzer Prizes and 20% of the population is above 10 Pulitzer Prizes. </a:t>
            </a:r>
          </a:p>
        </p:txBody>
      </p:sp>
      <p:pic>
        <p:nvPicPr>
          <p:cNvPr id="3" name="Picture 2"/>
          <p:cNvPicPr>
            <a:picLocks noChangeAspect="1"/>
          </p:cNvPicPr>
          <p:nvPr/>
        </p:nvPicPr>
        <p:blipFill>
          <a:blip r:embed="rId3"/>
          <a:stretch>
            <a:fillRect/>
          </a:stretch>
        </p:blipFill>
        <p:spPr>
          <a:xfrm>
            <a:off x="379412" y="685800"/>
            <a:ext cx="1828800" cy="5486400"/>
          </a:xfrm>
          <a:prstGeom prst="rect">
            <a:avLst/>
          </a:prstGeom>
        </p:spPr>
      </p:pic>
      <p:pic>
        <p:nvPicPr>
          <p:cNvPr id="4" name="Picture 3"/>
          <p:cNvPicPr>
            <a:picLocks noChangeAspect="1"/>
          </p:cNvPicPr>
          <p:nvPr/>
        </p:nvPicPr>
        <p:blipFill>
          <a:blip r:embed="rId4"/>
          <a:stretch>
            <a:fillRect/>
          </a:stretch>
        </p:blipFill>
        <p:spPr>
          <a:xfrm>
            <a:off x="5688109" y="685800"/>
            <a:ext cx="6286500" cy="4356100"/>
          </a:xfrm>
          <a:prstGeom prst="rect">
            <a:avLst/>
          </a:prstGeom>
        </p:spPr>
      </p:pic>
    </p:spTree>
    <p:extLst>
      <p:ext uri="{BB962C8B-B14F-4D97-AF65-F5344CB8AC3E}">
        <p14:creationId xmlns:p14="http://schemas.microsoft.com/office/powerpoint/2010/main" val="86517560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1734800" cy="533400"/>
          </a:xfrm>
        </p:spPr>
        <p:txBody>
          <a:bodyPr>
            <a:normAutofit fontScale="90000"/>
          </a:bodyPr>
          <a:lstStyle/>
          <a:p>
            <a:r>
              <a:rPr lang="en-US" dirty="0" smtClean="0"/>
              <a:t>Data Exploration </a:t>
            </a:r>
            <a:r>
              <a:rPr lang="mr-IN" dirty="0" smtClean="0"/>
              <a:t>–</a:t>
            </a:r>
            <a:r>
              <a:rPr lang="en-US" dirty="0" smtClean="0"/>
              <a:t> Phase II</a:t>
            </a:r>
            <a:endParaRPr lang="en-US" dirty="0"/>
          </a:p>
        </p:txBody>
      </p:sp>
      <p:sp>
        <p:nvSpPr>
          <p:cNvPr id="5" name="TextBox 4"/>
          <p:cNvSpPr txBox="1"/>
          <p:nvPr/>
        </p:nvSpPr>
        <p:spPr>
          <a:xfrm>
            <a:off x="181881" y="5486400"/>
            <a:ext cx="11734800" cy="830991"/>
          </a:xfrm>
          <a:prstGeom prst="rect">
            <a:avLst/>
          </a:prstGeom>
          <a:noFill/>
        </p:spPr>
        <p:txBody>
          <a:bodyPr wrap="square" lIns="91432" tIns="45717" rIns="91432" bIns="45717" rtlCol="0">
            <a:spAutoFit/>
          </a:bodyPr>
          <a:lstStyle>
            <a:defPPr>
              <a:defRPr lang="en-US"/>
            </a:defPPr>
            <a:lvl1pPr algn="just" defTabSz="713274">
              <a:defRPr sz="2000" b="1">
                <a:solidFill>
                  <a:schemeClr val="tx1">
                    <a:lumMod val="65000"/>
                    <a:lumOff val="35000"/>
                  </a:schemeClr>
                </a:solidFill>
                <a:cs typeface="Calibri"/>
              </a:defRPr>
            </a:lvl1pPr>
          </a:lstStyle>
          <a:p>
            <a:pPr algn="l"/>
            <a:r>
              <a:rPr lang="en-US" sz="2400" b="0" dirty="0" smtClean="0">
                <a:latin typeface="Calibri Light" pitchFamily="34" charset="0"/>
              </a:rPr>
              <a:t>It appears that we have positive relationship between Crime Index, US GDP and Daily Circulation not with Violent Crime.</a:t>
            </a:r>
          </a:p>
        </p:txBody>
      </p:sp>
      <p:pic>
        <p:nvPicPr>
          <p:cNvPr id="6" name="Picture 5"/>
          <p:cNvPicPr>
            <a:picLocks noChangeAspect="1"/>
          </p:cNvPicPr>
          <p:nvPr/>
        </p:nvPicPr>
        <p:blipFill>
          <a:blip r:embed="rId3"/>
          <a:stretch>
            <a:fillRect/>
          </a:stretch>
        </p:blipFill>
        <p:spPr>
          <a:xfrm>
            <a:off x="150813" y="609600"/>
            <a:ext cx="4114800" cy="2803404"/>
          </a:xfrm>
          <a:prstGeom prst="rect">
            <a:avLst/>
          </a:prstGeom>
        </p:spPr>
      </p:pic>
      <p:pic>
        <p:nvPicPr>
          <p:cNvPr id="7" name="Picture 6"/>
          <p:cNvPicPr>
            <a:picLocks noChangeAspect="1"/>
          </p:cNvPicPr>
          <p:nvPr/>
        </p:nvPicPr>
        <p:blipFill>
          <a:blip r:embed="rId4"/>
          <a:stretch>
            <a:fillRect/>
          </a:stretch>
        </p:blipFill>
        <p:spPr>
          <a:xfrm>
            <a:off x="7666557" y="372058"/>
            <a:ext cx="4250124" cy="2895600"/>
          </a:xfrm>
          <a:prstGeom prst="rect">
            <a:avLst/>
          </a:prstGeom>
        </p:spPr>
      </p:pic>
      <p:pic>
        <p:nvPicPr>
          <p:cNvPr id="9" name="Picture 8"/>
          <p:cNvPicPr>
            <a:picLocks noChangeAspect="1"/>
          </p:cNvPicPr>
          <p:nvPr/>
        </p:nvPicPr>
        <p:blipFill>
          <a:blip r:embed="rId5"/>
          <a:stretch>
            <a:fillRect/>
          </a:stretch>
        </p:blipFill>
        <p:spPr>
          <a:xfrm>
            <a:off x="4026197" y="2878827"/>
            <a:ext cx="3923254" cy="2588912"/>
          </a:xfrm>
          <a:prstGeom prst="rect">
            <a:avLst/>
          </a:prstGeom>
        </p:spPr>
      </p:pic>
    </p:spTree>
    <p:extLst>
      <p:ext uri="{BB962C8B-B14F-4D97-AF65-F5344CB8AC3E}">
        <p14:creationId xmlns:p14="http://schemas.microsoft.com/office/powerpoint/2010/main" val="184439157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32354</TotalTime>
  <Words>1176</Words>
  <Application>Microsoft Macintosh PowerPoint</Application>
  <PresentationFormat>Custom</PresentationFormat>
  <Paragraphs>146</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Mangal</vt:lpstr>
      <vt:lpstr>Wingdings</vt:lpstr>
      <vt:lpstr>Office Theme</vt:lpstr>
      <vt:lpstr>Pulitzer clustering using machine learning</vt:lpstr>
      <vt:lpstr>Objective, Clients and Goal</vt:lpstr>
      <vt:lpstr>Data Source</vt:lpstr>
      <vt:lpstr>Data Contd…</vt:lpstr>
      <vt:lpstr>Solution Approach</vt:lpstr>
      <vt:lpstr>Solution Approach…</vt:lpstr>
      <vt:lpstr>Data Wrangling – Phase I</vt:lpstr>
      <vt:lpstr>Data Exploration – Phase II</vt:lpstr>
      <vt:lpstr>Data Exploration – Phase II</vt:lpstr>
      <vt:lpstr>Data Exploration – Phase II</vt:lpstr>
      <vt:lpstr>Modeling  – Phase III – K- Means and PCA</vt:lpstr>
      <vt:lpstr>Modeling  – Phase III – K- Means and PCA</vt:lpstr>
      <vt:lpstr>Modeling  – Phase III – K- Means and PCA</vt:lpstr>
      <vt:lpstr>Summary and Next Steps</vt:lpstr>
    </vt:vector>
  </TitlesOfParts>
  <Company>Cognizant</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Nambiar, Sidharth (Cognizant)</dc:creator>
  <cp:lastModifiedBy>Swagata Naha</cp:lastModifiedBy>
  <cp:revision>1928</cp:revision>
  <cp:lastPrinted>2018-01-09T03:17:50Z</cp:lastPrinted>
  <dcterms:created xsi:type="dcterms:W3CDTF">2014-11-26T06:00:14Z</dcterms:created>
  <dcterms:modified xsi:type="dcterms:W3CDTF">2018-01-09T03:17:53Z</dcterms:modified>
</cp:coreProperties>
</file>